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6" r:id="rId2"/>
    <p:sldId id="257" r:id="rId3"/>
    <p:sldId id="258" r:id="rId4"/>
    <p:sldId id="261" r:id="rId5"/>
    <p:sldId id="259" r:id="rId6"/>
    <p:sldId id="264" r:id="rId7"/>
    <p:sldId id="265" r:id="rId8"/>
    <p:sldId id="271" r:id="rId9"/>
    <p:sldId id="272" r:id="rId10"/>
    <p:sldId id="268" r:id="rId11"/>
    <p:sldId id="267" r:id="rId12"/>
    <p:sldId id="260" r:id="rId13"/>
    <p:sldId id="266" r:id="rId1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E9DD29-C0EE-BE4D-AEE7-433A5CC82498}" type="datetimeFigureOut">
              <a:rPr lang="nl-NL" smtClean="0"/>
              <a:t>6-5-2022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27C6A9-6149-0742-9BD1-4984E2043F30}" type="slidenum">
              <a:rPr lang="nl-NL" smtClean="0"/>
              <a:t>‹nr.›</a:t>
            </a:fld>
            <a:endParaRPr lang="nl-NL"/>
          </a:p>
        </p:txBody>
      </p:sp>
    </p:spTree>
    <p:extLst>
      <p:ext uri="{BB962C8B-B14F-4D97-AF65-F5344CB8AC3E}">
        <p14:creationId xmlns:p14="http://schemas.microsoft.com/office/powerpoint/2010/main" val="915596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Deze beelden zijn </a:t>
            </a:r>
            <a:r>
              <a:rPr lang="nl-NL" err="1"/>
              <a:t>rechtenvrij</a:t>
            </a:r>
            <a:r>
              <a:rPr lang="nl-NL"/>
              <a:t>, aangekocht door Topsector ICT (</a:t>
            </a:r>
            <a:r>
              <a:rPr lang="nl-NL" err="1"/>
              <a:t>dutch</a:t>
            </a:r>
            <a:r>
              <a:rPr lang="nl-NL"/>
              <a:t> digital delta).</a:t>
            </a:r>
          </a:p>
        </p:txBody>
      </p:sp>
      <p:sp>
        <p:nvSpPr>
          <p:cNvPr id="4" name="Tijdelijke aanduiding voor dianummer 3"/>
          <p:cNvSpPr>
            <a:spLocks noGrp="1"/>
          </p:cNvSpPr>
          <p:nvPr>
            <p:ph type="sldNum" sz="quarter" idx="5"/>
          </p:nvPr>
        </p:nvSpPr>
        <p:spPr/>
        <p:txBody>
          <a:bodyPr/>
          <a:lstStyle/>
          <a:p>
            <a:fld id="{6027C6A9-6149-0742-9BD1-4984E2043F30}" type="slidenum">
              <a:rPr lang="nl-NL" smtClean="0"/>
              <a:t>5</a:t>
            </a:fld>
            <a:endParaRPr lang="nl-NL"/>
          </a:p>
        </p:txBody>
      </p:sp>
    </p:spTree>
    <p:extLst>
      <p:ext uri="{BB962C8B-B14F-4D97-AF65-F5344CB8AC3E}">
        <p14:creationId xmlns:p14="http://schemas.microsoft.com/office/powerpoint/2010/main" val="26805853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EAE27E-A9D1-DB45-94AE-4F0510BE33B5}"/>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4161A453-3BB9-BD4F-8A2C-6727C59170E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A15298CC-4519-3948-8C18-D4BF2CEDC3C0}"/>
              </a:ext>
            </a:extLst>
          </p:cNvPr>
          <p:cNvSpPr>
            <a:spLocks noGrp="1"/>
          </p:cNvSpPr>
          <p:nvPr>
            <p:ph type="dt" sz="half" idx="10"/>
          </p:nvPr>
        </p:nvSpPr>
        <p:spPr/>
        <p:txBody>
          <a:bodyPr/>
          <a:lstStyle/>
          <a:p>
            <a:fld id="{A28AC993-AA28-F24E-958F-3D81A85248B1}" type="datetimeFigureOut">
              <a:rPr lang="nl-NL" smtClean="0"/>
              <a:t>6-5-2022</a:t>
            </a:fld>
            <a:endParaRPr lang="nl-NL"/>
          </a:p>
        </p:txBody>
      </p:sp>
      <p:sp>
        <p:nvSpPr>
          <p:cNvPr id="5" name="Tijdelijke aanduiding voor voettekst 4">
            <a:extLst>
              <a:ext uri="{FF2B5EF4-FFF2-40B4-BE49-F238E27FC236}">
                <a16:creationId xmlns:a16="http://schemas.microsoft.com/office/drawing/2014/main" id="{D216B2FC-F1EE-034B-86EE-3527577CE26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F940A87-1CAF-5748-BCA2-144B09B773C0}"/>
              </a:ext>
            </a:extLst>
          </p:cNvPr>
          <p:cNvSpPr>
            <a:spLocks noGrp="1"/>
          </p:cNvSpPr>
          <p:nvPr>
            <p:ph type="sldNum" sz="quarter" idx="12"/>
          </p:nvPr>
        </p:nvSpPr>
        <p:spPr/>
        <p:txBody>
          <a:bodyPr/>
          <a:lstStyle/>
          <a:p>
            <a:fld id="{8508BF03-6BCF-6748-A709-7738FB57C349}" type="slidenum">
              <a:rPr lang="nl-NL" smtClean="0"/>
              <a:t>‹nr.›</a:t>
            </a:fld>
            <a:endParaRPr lang="nl-NL"/>
          </a:p>
        </p:txBody>
      </p:sp>
    </p:spTree>
    <p:extLst>
      <p:ext uri="{BB962C8B-B14F-4D97-AF65-F5344CB8AC3E}">
        <p14:creationId xmlns:p14="http://schemas.microsoft.com/office/powerpoint/2010/main" val="32646769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14860A-1335-1E43-874D-D98ACADBEFEC}"/>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B3F00BAD-8EC0-8545-A35C-1B44AD9EFFC0}"/>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443742A-BCCF-C747-80BA-49A2B32CAE3B}"/>
              </a:ext>
            </a:extLst>
          </p:cNvPr>
          <p:cNvSpPr>
            <a:spLocks noGrp="1"/>
          </p:cNvSpPr>
          <p:nvPr>
            <p:ph type="dt" sz="half" idx="10"/>
          </p:nvPr>
        </p:nvSpPr>
        <p:spPr/>
        <p:txBody>
          <a:bodyPr/>
          <a:lstStyle/>
          <a:p>
            <a:fld id="{A28AC993-AA28-F24E-958F-3D81A85248B1}" type="datetimeFigureOut">
              <a:rPr lang="nl-NL" smtClean="0"/>
              <a:t>6-5-2022</a:t>
            </a:fld>
            <a:endParaRPr lang="nl-NL"/>
          </a:p>
        </p:txBody>
      </p:sp>
      <p:sp>
        <p:nvSpPr>
          <p:cNvPr id="5" name="Tijdelijke aanduiding voor voettekst 4">
            <a:extLst>
              <a:ext uri="{FF2B5EF4-FFF2-40B4-BE49-F238E27FC236}">
                <a16:creationId xmlns:a16="http://schemas.microsoft.com/office/drawing/2014/main" id="{526D4827-1055-D242-A35F-1637058E147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02257CE-57C2-2B44-8CE0-BB81B4D68AB2}"/>
              </a:ext>
            </a:extLst>
          </p:cNvPr>
          <p:cNvSpPr>
            <a:spLocks noGrp="1"/>
          </p:cNvSpPr>
          <p:nvPr>
            <p:ph type="sldNum" sz="quarter" idx="12"/>
          </p:nvPr>
        </p:nvSpPr>
        <p:spPr/>
        <p:txBody>
          <a:bodyPr/>
          <a:lstStyle/>
          <a:p>
            <a:fld id="{8508BF03-6BCF-6748-A709-7738FB57C349}" type="slidenum">
              <a:rPr lang="nl-NL" smtClean="0"/>
              <a:t>‹nr.›</a:t>
            </a:fld>
            <a:endParaRPr lang="nl-NL"/>
          </a:p>
        </p:txBody>
      </p:sp>
    </p:spTree>
    <p:extLst>
      <p:ext uri="{BB962C8B-B14F-4D97-AF65-F5344CB8AC3E}">
        <p14:creationId xmlns:p14="http://schemas.microsoft.com/office/powerpoint/2010/main" val="21793727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84F0F88D-8ADC-1E40-97F3-23C7FB5AEEB1}"/>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17C3CCCE-E273-474A-889A-9C5F497EF4AC}"/>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D875C8F-9894-794F-8B97-81EE8C7A87FE}"/>
              </a:ext>
            </a:extLst>
          </p:cNvPr>
          <p:cNvSpPr>
            <a:spLocks noGrp="1"/>
          </p:cNvSpPr>
          <p:nvPr>
            <p:ph type="dt" sz="half" idx="10"/>
          </p:nvPr>
        </p:nvSpPr>
        <p:spPr/>
        <p:txBody>
          <a:bodyPr/>
          <a:lstStyle/>
          <a:p>
            <a:fld id="{A28AC993-AA28-F24E-958F-3D81A85248B1}" type="datetimeFigureOut">
              <a:rPr lang="nl-NL" smtClean="0"/>
              <a:t>6-5-2022</a:t>
            </a:fld>
            <a:endParaRPr lang="nl-NL"/>
          </a:p>
        </p:txBody>
      </p:sp>
      <p:sp>
        <p:nvSpPr>
          <p:cNvPr id="5" name="Tijdelijke aanduiding voor voettekst 4">
            <a:extLst>
              <a:ext uri="{FF2B5EF4-FFF2-40B4-BE49-F238E27FC236}">
                <a16:creationId xmlns:a16="http://schemas.microsoft.com/office/drawing/2014/main" id="{97C0C1BC-05FC-244C-9055-FD171E6589A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AAED025-C7C0-8B44-A68E-46E6F84661A9}"/>
              </a:ext>
            </a:extLst>
          </p:cNvPr>
          <p:cNvSpPr>
            <a:spLocks noGrp="1"/>
          </p:cNvSpPr>
          <p:nvPr>
            <p:ph type="sldNum" sz="quarter" idx="12"/>
          </p:nvPr>
        </p:nvSpPr>
        <p:spPr/>
        <p:txBody>
          <a:bodyPr/>
          <a:lstStyle/>
          <a:p>
            <a:fld id="{8508BF03-6BCF-6748-A709-7738FB57C349}" type="slidenum">
              <a:rPr lang="nl-NL" smtClean="0"/>
              <a:t>‹nr.›</a:t>
            </a:fld>
            <a:endParaRPr lang="nl-NL"/>
          </a:p>
        </p:txBody>
      </p:sp>
    </p:spTree>
    <p:extLst>
      <p:ext uri="{BB962C8B-B14F-4D97-AF65-F5344CB8AC3E}">
        <p14:creationId xmlns:p14="http://schemas.microsoft.com/office/powerpoint/2010/main" val="1580503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C674AF-5715-2A4A-BDF7-02431C1CDCC0}"/>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682502CD-0481-0D4A-B352-93667B56E412}"/>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128EB5A-EF4F-5A42-8674-A83900CE9157}"/>
              </a:ext>
            </a:extLst>
          </p:cNvPr>
          <p:cNvSpPr>
            <a:spLocks noGrp="1"/>
          </p:cNvSpPr>
          <p:nvPr>
            <p:ph type="dt" sz="half" idx="10"/>
          </p:nvPr>
        </p:nvSpPr>
        <p:spPr/>
        <p:txBody>
          <a:bodyPr/>
          <a:lstStyle/>
          <a:p>
            <a:fld id="{A28AC993-AA28-F24E-958F-3D81A85248B1}" type="datetimeFigureOut">
              <a:rPr lang="nl-NL" smtClean="0"/>
              <a:t>6-5-2022</a:t>
            </a:fld>
            <a:endParaRPr lang="nl-NL"/>
          </a:p>
        </p:txBody>
      </p:sp>
      <p:sp>
        <p:nvSpPr>
          <p:cNvPr id="5" name="Tijdelijke aanduiding voor voettekst 4">
            <a:extLst>
              <a:ext uri="{FF2B5EF4-FFF2-40B4-BE49-F238E27FC236}">
                <a16:creationId xmlns:a16="http://schemas.microsoft.com/office/drawing/2014/main" id="{2F05A907-08E7-3D43-9911-100FC00102F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DCAEB1F-7EF1-B54F-A215-B451E7F718D4}"/>
              </a:ext>
            </a:extLst>
          </p:cNvPr>
          <p:cNvSpPr>
            <a:spLocks noGrp="1"/>
          </p:cNvSpPr>
          <p:nvPr>
            <p:ph type="sldNum" sz="quarter" idx="12"/>
          </p:nvPr>
        </p:nvSpPr>
        <p:spPr/>
        <p:txBody>
          <a:bodyPr/>
          <a:lstStyle/>
          <a:p>
            <a:fld id="{8508BF03-6BCF-6748-A709-7738FB57C349}" type="slidenum">
              <a:rPr lang="nl-NL" smtClean="0"/>
              <a:t>‹nr.›</a:t>
            </a:fld>
            <a:endParaRPr lang="nl-NL"/>
          </a:p>
        </p:txBody>
      </p:sp>
    </p:spTree>
    <p:extLst>
      <p:ext uri="{BB962C8B-B14F-4D97-AF65-F5344CB8AC3E}">
        <p14:creationId xmlns:p14="http://schemas.microsoft.com/office/powerpoint/2010/main" val="2483587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9D7B8C-0BF0-A34D-9849-D942948F9C80}"/>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5C94E319-4A2E-2F47-ABAB-1DF4AFF43D5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A1568148-B02D-CD4D-9374-E5E8B58F3F39}"/>
              </a:ext>
            </a:extLst>
          </p:cNvPr>
          <p:cNvSpPr>
            <a:spLocks noGrp="1"/>
          </p:cNvSpPr>
          <p:nvPr>
            <p:ph type="dt" sz="half" idx="10"/>
          </p:nvPr>
        </p:nvSpPr>
        <p:spPr/>
        <p:txBody>
          <a:bodyPr/>
          <a:lstStyle/>
          <a:p>
            <a:fld id="{A28AC993-AA28-F24E-958F-3D81A85248B1}" type="datetimeFigureOut">
              <a:rPr lang="nl-NL" smtClean="0"/>
              <a:t>6-5-2022</a:t>
            </a:fld>
            <a:endParaRPr lang="nl-NL"/>
          </a:p>
        </p:txBody>
      </p:sp>
      <p:sp>
        <p:nvSpPr>
          <p:cNvPr id="5" name="Tijdelijke aanduiding voor voettekst 4">
            <a:extLst>
              <a:ext uri="{FF2B5EF4-FFF2-40B4-BE49-F238E27FC236}">
                <a16:creationId xmlns:a16="http://schemas.microsoft.com/office/drawing/2014/main" id="{F18364F9-3685-3A42-980F-5F3A1D2461D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2211220-0D4D-F541-90F2-6BE24BE98062}"/>
              </a:ext>
            </a:extLst>
          </p:cNvPr>
          <p:cNvSpPr>
            <a:spLocks noGrp="1"/>
          </p:cNvSpPr>
          <p:nvPr>
            <p:ph type="sldNum" sz="quarter" idx="12"/>
          </p:nvPr>
        </p:nvSpPr>
        <p:spPr/>
        <p:txBody>
          <a:bodyPr/>
          <a:lstStyle/>
          <a:p>
            <a:fld id="{8508BF03-6BCF-6748-A709-7738FB57C349}" type="slidenum">
              <a:rPr lang="nl-NL" smtClean="0"/>
              <a:t>‹nr.›</a:t>
            </a:fld>
            <a:endParaRPr lang="nl-NL"/>
          </a:p>
        </p:txBody>
      </p:sp>
    </p:spTree>
    <p:extLst>
      <p:ext uri="{BB962C8B-B14F-4D97-AF65-F5344CB8AC3E}">
        <p14:creationId xmlns:p14="http://schemas.microsoft.com/office/powerpoint/2010/main" val="1538727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09AB24-50D6-D34A-8454-86B6D7237F46}"/>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A7470D1F-FF34-1F44-B12A-E91C2281F25B}"/>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807D091F-13AD-6A4B-A518-B3E310C436A1}"/>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59CDD66E-E150-C940-8165-74C256F46633}"/>
              </a:ext>
            </a:extLst>
          </p:cNvPr>
          <p:cNvSpPr>
            <a:spLocks noGrp="1"/>
          </p:cNvSpPr>
          <p:nvPr>
            <p:ph type="dt" sz="half" idx="10"/>
          </p:nvPr>
        </p:nvSpPr>
        <p:spPr/>
        <p:txBody>
          <a:bodyPr/>
          <a:lstStyle/>
          <a:p>
            <a:fld id="{A28AC993-AA28-F24E-958F-3D81A85248B1}" type="datetimeFigureOut">
              <a:rPr lang="nl-NL" smtClean="0"/>
              <a:t>6-5-2022</a:t>
            </a:fld>
            <a:endParaRPr lang="nl-NL"/>
          </a:p>
        </p:txBody>
      </p:sp>
      <p:sp>
        <p:nvSpPr>
          <p:cNvPr id="6" name="Tijdelijke aanduiding voor voettekst 5">
            <a:extLst>
              <a:ext uri="{FF2B5EF4-FFF2-40B4-BE49-F238E27FC236}">
                <a16:creationId xmlns:a16="http://schemas.microsoft.com/office/drawing/2014/main" id="{956F14B2-2E22-FC48-8CA4-E27AF66C5729}"/>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8B282E8F-227B-A040-9CAC-B1F6499099E8}"/>
              </a:ext>
            </a:extLst>
          </p:cNvPr>
          <p:cNvSpPr>
            <a:spLocks noGrp="1"/>
          </p:cNvSpPr>
          <p:nvPr>
            <p:ph type="sldNum" sz="quarter" idx="12"/>
          </p:nvPr>
        </p:nvSpPr>
        <p:spPr/>
        <p:txBody>
          <a:bodyPr/>
          <a:lstStyle/>
          <a:p>
            <a:fld id="{8508BF03-6BCF-6748-A709-7738FB57C349}" type="slidenum">
              <a:rPr lang="nl-NL" smtClean="0"/>
              <a:t>‹nr.›</a:t>
            </a:fld>
            <a:endParaRPr lang="nl-NL"/>
          </a:p>
        </p:txBody>
      </p:sp>
    </p:spTree>
    <p:extLst>
      <p:ext uri="{BB962C8B-B14F-4D97-AF65-F5344CB8AC3E}">
        <p14:creationId xmlns:p14="http://schemas.microsoft.com/office/powerpoint/2010/main" val="2073047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5C89BB-2868-8244-A951-7207BAC5BB51}"/>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22D994F9-5830-634B-9A6F-2194D4A335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3C5C7B6C-56C3-6349-AB73-C17754E1D9AF}"/>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B89709FC-481E-5548-BCF2-B7656BDD3B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8AF1FBDD-98B3-A346-9E6B-17442F902E27}"/>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367191C9-7065-5A43-ABC4-26D105BD3940}"/>
              </a:ext>
            </a:extLst>
          </p:cNvPr>
          <p:cNvSpPr>
            <a:spLocks noGrp="1"/>
          </p:cNvSpPr>
          <p:nvPr>
            <p:ph type="dt" sz="half" idx="10"/>
          </p:nvPr>
        </p:nvSpPr>
        <p:spPr/>
        <p:txBody>
          <a:bodyPr/>
          <a:lstStyle/>
          <a:p>
            <a:fld id="{A28AC993-AA28-F24E-958F-3D81A85248B1}" type="datetimeFigureOut">
              <a:rPr lang="nl-NL" smtClean="0"/>
              <a:t>6-5-2022</a:t>
            </a:fld>
            <a:endParaRPr lang="nl-NL"/>
          </a:p>
        </p:txBody>
      </p:sp>
      <p:sp>
        <p:nvSpPr>
          <p:cNvPr id="8" name="Tijdelijke aanduiding voor voettekst 7">
            <a:extLst>
              <a:ext uri="{FF2B5EF4-FFF2-40B4-BE49-F238E27FC236}">
                <a16:creationId xmlns:a16="http://schemas.microsoft.com/office/drawing/2014/main" id="{95A33903-523E-AC4B-BEC4-5E08362380D7}"/>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ADFEF77B-117B-7B4C-B119-4D8468EAC394}"/>
              </a:ext>
            </a:extLst>
          </p:cNvPr>
          <p:cNvSpPr>
            <a:spLocks noGrp="1"/>
          </p:cNvSpPr>
          <p:nvPr>
            <p:ph type="sldNum" sz="quarter" idx="12"/>
          </p:nvPr>
        </p:nvSpPr>
        <p:spPr/>
        <p:txBody>
          <a:bodyPr/>
          <a:lstStyle/>
          <a:p>
            <a:fld id="{8508BF03-6BCF-6748-A709-7738FB57C349}" type="slidenum">
              <a:rPr lang="nl-NL" smtClean="0"/>
              <a:t>‹nr.›</a:t>
            </a:fld>
            <a:endParaRPr lang="nl-NL"/>
          </a:p>
        </p:txBody>
      </p:sp>
    </p:spTree>
    <p:extLst>
      <p:ext uri="{BB962C8B-B14F-4D97-AF65-F5344CB8AC3E}">
        <p14:creationId xmlns:p14="http://schemas.microsoft.com/office/powerpoint/2010/main" val="5029884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2FFDD8-63FE-5749-A874-61BCC15CB791}"/>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3A6A8BC3-31F2-6946-8A04-176B9BDC7B18}"/>
              </a:ext>
            </a:extLst>
          </p:cNvPr>
          <p:cNvSpPr>
            <a:spLocks noGrp="1"/>
          </p:cNvSpPr>
          <p:nvPr>
            <p:ph type="dt" sz="half" idx="10"/>
          </p:nvPr>
        </p:nvSpPr>
        <p:spPr/>
        <p:txBody>
          <a:bodyPr/>
          <a:lstStyle/>
          <a:p>
            <a:fld id="{A28AC993-AA28-F24E-958F-3D81A85248B1}" type="datetimeFigureOut">
              <a:rPr lang="nl-NL" smtClean="0"/>
              <a:t>6-5-2022</a:t>
            </a:fld>
            <a:endParaRPr lang="nl-NL"/>
          </a:p>
        </p:txBody>
      </p:sp>
      <p:sp>
        <p:nvSpPr>
          <p:cNvPr id="4" name="Tijdelijke aanduiding voor voettekst 3">
            <a:extLst>
              <a:ext uri="{FF2B5EF4-FFF2-40B4-BE49-F238E27FC236}">
                <a16:creationId xmlns:a16="http://schemas.microsoft.com/office/drawing/2014/main" id="{525168D0-10E7-694B-BDE7-36B6B17B4D3D}"/>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9682139B-B09A-CB43-943A-6DDB33694F1B}"/>
              </a:ext>
            </a:extLst>
          </p:cNvPr>
          <p:cNvSpPr>
            <a:spLocks noGrp="1"/>
          </p:cNvSpPr>
          <p:nvPr>
            <p:ph type="sldNum" sz="quarter" idx="12"/>
          </p:nvPr>
        </p:nvSpPr>
        <p:spPr/>
        <p:txBody>
          <a:bodyPr/>
          <a:lstStyle/>
          <a:p>
            <a:fld id="{8508BF03-6BCF-6748-A709-7738FB57C349}" type="slidenum">
              <a:rPr lang="nl-NL" smtClean="0"/>
              <a:t>‹nr.›</a:t>
            </a:fld>
            <a:endParaRPr lang="nl-NL"/>
          </a:p>
        </p:txBody>
      </p:sp>
    </p:spTree>
    <p:extLst>
      <p:ext uri="{BB962C8B-B14F-4D97-AF65-F5344CB8AC3E}">
        <p14:creationId xmlns:p14="http://schemas.microsoft.com/office/powerpoint/2010/main" val="10534556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42E81C62-901F-134F-BC54-169DA307EA16}"/>
              </a:ext>
            </a:extLst>
          </p:cNvPr>
          <p:cNvSpPr>
            <a:spLocks noGrp="1"/>
          </p:cNvSpPr>
          <p:nvPr>
            <p:ph type="dt" sz="half" idx="10"/>
          </p:nvPr>
        </p:nvSpPr>
        <p:spPr/>
        <p:txBody>
          <a:bodyPr/>
          <a:lstStyle/>
          <a:p>
            <a:fld id="{A28AC993-AA28-F24E-958F-3D81A85248B1}" type="datetimeFigureOut">
              <a:rPr lang="nl-NL" smtClean="0"/>
              <a:t>6-5-2022</a:t>
            </a:fld>
            <a:endParaRPr lang="nl-NL"/>
          </a:p>
        </p:txBody>
      </p:sp>
      <p:sp>
        <p:nvSpPr>
          <p:cNvPr id="3" name="Tijdelijke aanduiding voor voettekst 2">
            <a:extLst>
              <a:ext uri="{FF2B5EF4-FFF2-40B4-BE49-F238E27FC236}">
                <a16:creationId xmlns:a16="http://schemas.microsoft.com/office/drawing/2014/main" id="{7407F05B-4D9B-754A-8856-2A4852F63DEA}"/>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F471CF05-191B-F243-8868-484675760C22}"/>
              </a:ext>
            </a:extLst>
          </p:cNvPr>
          <p:cNvSpPr>
            <a:spLocks noGrp="1"/>
          </p:cNvSpPr>
          <p:nvPr>
            <p:ph type="sldNum" sz="quarter" idx="12"/>
          </p:nvPr>
        </p:nvSpPr>
        <p:spPr/>
        <p:txBody>
          <a:bodyPr/>
          <a:lstStyle/>
          <a:p>
            <a:fld id="{8508BF03-6BCF-6748-A709-7738FB57C349}" type="slidenum">
              <a:rPr lang="nl-NL" smtClean="0"/>
              <a:t>‹nr.›</a:t>
            </a:fld>
            <a:endParaRPr lang="nl-NL"/>
          </a:p>
        </p:txBody>
      </p:sp>
    </p:spTree>
    <p:extLst>
      <p:ext uri="{BB962C8B-B14F-4D97-AF65-F5344CB8AC3E}">
        <p14:creationId xmlns:p14="http://schemas.microsoft.com/office/powerpoint/2010/main" val="596020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EED9D2-FECD-3A41-A246-16483DCA9821}"/>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DF708154-1C08-9E46-9A07-3A78BEC2834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BCBA02C8-AE49-1F4A-A758-1CAFD9369F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25FBF19D-18F0-F143-AD4F-C40A7D240DA2}"/>
              </a:ext>
            </a:extLst>
          </p:cNvPr>
          <p:cNvSpPr>
            <a:spLocks noGrp="1"/>
          </p:cNvSpPr>
          <p:nvPr>
            <p:ph type="dt" sz="half" idx="10"/>
          </p:nvPr>
        </p:nvSpPr>
        <p:spPr/>
        <p:txBody>
          <a:bodyPr/>
          <a:lstStyle/>
          <a:p>
            <a:fld id="{A28AC993-AA28-F24E-958F-3D81A85248B1}" type="datetimeFigureOut">
              <a:rPr lang="nl-NL" smtClean="0"/>
              <a:t>6-5-2022</a:t>
            </a:fld>
            <a:endParaRPr lang="nl-NL"/>
          </a:p>
        </p:txBody>
      </p:sp>
      <p:sp>
        <p:nvSpPr>
          <p:cNvPr id="6" name="Tijdelijke aanduiding voor voettekst 5">
            <a:extLst>
              <a:ext uri="{FF2B5EF4-FFF2-40B4-BE49-F238E27FC236}">
                <a16:creationId xmlns:a16="http://schemas.microsoft.com/office/drawing/2014/main" id="{640F7812-A430-534C-A929-50F1AEFE2E9C}"/>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2E6500DA-1D0B-1E43-B794-F01161EAB65D}"/>
              </a:ext>
            </a:extLst>
          </p:cNvPr>
          <p:cNvSpPr>
            <a:spLocks noGrp="1"/>
          </p:cNvSpPr>
          <p:nvPr>
            <p:ph type="sldNum" sz="quarter" idx="12"/>
          </p:nvPr>
        </p:nvSpPr>
        <p:spPr/>
        <p:txBody>
          <a:bodyPr/>
          <a:lstStyle/>
          <a:p>
            <a:fld id="{8508BF03-6BCF-6748-A709-7738FB57C349}" type="slidenum">
              <a:rPr lang="nl-NL" smtClean="0"/>
              <a:t>‹nr.›</a:t>
            </a:fld>
            <a:endParaRPr lang="nl-NL"/>
          </a:p>
        </p:txBody>
      </p:sp>
    </p:spTree>
    <p:extLst>
      <p:ext uri="{BB962C8B-B14F-4D97-AF65-F5344CB8AC3E}">
        <p14:creationId xmlns:p14="http://schemas.microsoft.com/office/powerpoint/2010/main" val="1674917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8AE9C5-3C98-7648-AFC8-30392BBAC8AF}"/>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19934ABB-CAE9-F544-A3E1-1278395132F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E38F8B06-EC71-B24C-B03C-B8A5BBA0F0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0F74E2FE-F79E-384E-AAC9-F078766AB216}"/>
              </a:ext>
            </a:extLst>
          </p:cNvPr>
          <p:cNvSpPr>
            <a:spLocks noGrp="1"/>
          </p:cNvSpPr>
          <p:nvPr>
            <p:ph type="dt" sz="half" idx="10"/>
          </p:nvPr>
        </p:nvSpPr>
        <p:spPr/>
        <p:txBody>
          <a:bodyPr/>
          <a:lstStyle/>
          <a:p>
            <a:fld id="{A28AC993-AA28-F24E-958F-3D81A85248B1}" type="datetimeFigureOut">
              <a:rPr lang="nl-NL" smtClean="0"/>
              <a:t>6-5-2022</a:t>
            </a:fld>
            <a:endParaRPr lang="nl-NL"/>
          </a:p>
        </p:txBody>
      </p:sp>
      <p:sp>
        <p:nvSpPr>
          <p:cNvPr id="6" name="Tijdelijke aanduiding voor voettekst 5">
            <a:extLst>
              <a:ext uri="{FF2B5EF4-FFF2-40B4-BE49-F238E27FC236}">
                <a16:creationId xmlns:a16="http://schemas.microsoft.com/office/drawing/2014/main" id="{9968043B-A6A8-3949-9B86-0321C0654784}"/>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1E54542F-B466-E449-8E84-683C3A94A8BD}"/>
              </a:ext>
            </a:extLst>
          </p:cNvPr>
          <p:cNvSpPr>
            <a:spLocks noGrp="1"/>
          </p:cNvSpPr>
          <p:nvPr>
            <p:ph type="sldNum" sz="quarter" idx="12"/>
          </p:nvPr>
        </p:nvSpPr>
        <p:spPr/>
        <p:txBody>
          <a:bodyPr/>
          <a:lstStyle/>
          <a:p>
            <a:fld id="{8508BF03-6BCF-6748-A709-7738FB57C349}" type="slidenum">
              <a:rPr lang="nl-NL" smtClean="0"/>
              <a:t>‹nr.›</a:t>
            </a:fld>
            <a:endParaRPr lang="nl-NL"/>
          </a:p>
        </p:txBody>
      </p:sp>
    </p:spTree>
    <p:extLst>
      <p:ext uri="{BB962C8B-B14F-4D97-AF65-F5344CB8AC3E}">
        <p14:creationId xmlns:p14="http://schemas.microsoft.com/office/powerpoint/2010/main" val="912584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AF5B3C20-A543-7947-B2F0-CD3FB1FBE3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7A2B109B-822E-1641-A99C-F00E322863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20DF461-000F-694A-98EF-02C2C0942B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8AC993-AA28-F24E-958F-3D81A85248B1}" type="datetimeFigureOut">
              <a:rPr lang="nl-NL" smtClean="0"/>
              <a:t>6-5-2022</a:t>
            </a:fld>
            <a:endParaRPr lang="nl-NL"/>
          </a:p>
        </p:txBody>
      </p:sp>
      <p:sp>
        <p:nvSpPr>
          <p:cNvPr id="5" name="Tijdelijke aanduiding voor voettekst 4">
            <a:extLst>
              <a:ext uri="{FF2B5EF4-FFF2-40B4-BE49-F238E27FC236}">
                <a16:creationId xmlns:a16="http://schemas.microsoft.com/office/drawing/2014/main" id="{8F4F6510-B5F1-204D-947E-4618E1EC8A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F615051A-5170-9E45-A9FB-F540A3E15B2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08BF03-6BCF-6748-A709-7738FB57C349}" type="slidenum">
              <a:rPr lang="nl-NL" smtClean="0"/>
              <a:t>‹nr.›</a:t>
            </a:fld>
            <a:endParaRPr lang="nl-NL"/>
          </a:p>
        </p:txBody>
      </p:sp>
    </p:spTree>
    <p:extLst>
      <p:ext uri="{BB962C8B-B14F-4D97-AF65-F5344CB8AC3E}">
        <p14:creationId xmlns:p14="http://schemas.microsoft.com/office/powerpoint/2010/main" val="13754471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mailto:info@dcypher.nl"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mailto:http://www.hollandhightech.nl/nationaal" TargetMode="External"/><Relationship Id="rId3" Type="http://schemas.openxmlformats.org/officeDocument/2006/relationships/hyperlink" Target="mailto:https://chemistrynl.com/" TargetMode="External"/><Relationship Id="rId7" Type="http://schemas.openxmlformats.org/officeDocument/2006/relationships/hyperlink" Target="mailto:http://www.topsectorlogistiek.nl/" TargetMode="External"/><Relationship Id="rId2" Type="http://schemas.openxmlformats.org/officeDocument/2006/relationships/hyperlink" Target="mailto:https://topsectoragrifood.nl/" TargetMode="External"/><Relationship Id="rId1" Type="http://schemas.openxmlformats.org/officeDocument/2006/relationships/slideLayout" Target="../slideLayouts/slideLayout2.xml"/><Relationship Id="rId6" Type="http://schemas.openxmlformats.org/officeDocument/2006/relationships/hyperlink" Target="mailto:Health%20Holland%20(Life%20sciences%20&amp;%20health)" TargetMode="External"/><Relationship Id="rId11" Type="http://schemas.openxmlformats.org/officeDocument/2006/relationships/hyperlink" Target="mailto:https://www.dutchdigitaldelta.nl/" TargetMode="External"/><Relationship Id="rId5" Type="http://schemas.openxmlformats.org/officeDocument/2006/relationships/hyperlink" Target="mailto:http://topsectorenergie.nl/" TargetMode="External"/><Relationship Id="rId10" Type="http://schemas.openxmlformats.org/officeDocument/2006/relationships/hyperlink" Target="mailto:https://www.topsectorwatermaritiem.nl/" TargetMode="External"/><Relationship Id="rId4" Type="http://schemas.openxmlformats.org/officeDocument/2006/relationships/hyperlink" Target="mailto:https://www.creatieve-industrie.nl/" TargetMode="External"/><Relationship Id="rId9" Type="http://schemas.openxmlformats.org/officeDocument/2006/relationships/hyperlink" Target="mailto:http://topsectortu.nl/nl"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mailto:roosmarie.vanderveldt@rvo.nl" TargetMode="External"/><Relationship Id="rId3" Type="http://schemas.openxmlformats.org/officeDocument/2006/relationships/hyperlink" Target="mailto:frits.grotenhuis@dutchdigitaldelta.nl" TargetMode="External"/><Relationship Id="rId7" Type="http://schemas.openxmlformats.org/officeDocument/2006/relationships/hyperlink" Target="mailto:tessa.weber@ecp.nl" TargetMode="External"/><Relationship Id="rId2" Type="http://schemas.openxmlformats.org/officeDocument/2006/relationships/hyperlink" Target="mailto:patrick.degraaf@tno.nl" TargetMode="External"/><Relationship Id="rId1" Type="http://schemas.openxmlformats.org/officeDocument/2006/relationships/slideLayout" Target="../slideLayouts/slideLayout2.xml"/><Relationship Id="rId6" Type="http://schemas.openxmlformats.org/officeDocument/2006/relationships/hyperlink" Target="mailto:eddy.boot@dcypher.nl" TargetMode="External"/><Relationship Id="rId5" Type="http://schemas.openxmlformats.org/officeDocument/2006/relationships/hyperlink" Target="mailto:jasper.renema@ecp.nl" TargetMode="External"/><Relationship Id="rId4" Type="http://schemas.openxmlformats.org/officeDocument/2006/relationships/hyperlink" Target="mailto:tom.vanschie@tno.nl" TargetMode="External"/></Relationships>
</file>

<file path=ppt/slides/_rels/slide2.xml.rels><?xml version="1.0" encoding="UTF-8" standalone="yes"?>
<Relationships xmlns="http://schemas.openxmlformats.org/package/2006/relationships"><Relationship Id="rId2" Type="http://schemas.openxmlformats.org/officeDocument/2006/relationships/hyperlink" Target="mailto:tessa.weber@ecp.n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0">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fbeelding 3">
            <a:extLst>
              <a:ext uri="{FF2B5EF4-FFF2-40B4-BE49-F238E27FC236}">
                <a16:creationId xmlns:a16="http://schemas.microsoft.com/office/drawing/2014/main" id="{F8790EFF-4DA4-0A33-02EB-F2B1E5FFC0ED}"/>
              </a:ext>
            </a:extLst>
          </p:cNvPr>
          <p:cNvPicPr>
            <a:picLocks noChangeAspect="1"/>
          </p:cNvPicPr>
          <p:nvPr/>
        </p:nvPicPr>
        <p:blipFill rotWithShape="1">
          <a:blip r:embed="rId2"/>
          <a:srcRect t="6794" b="993"/>
          <a:stretch/>
        </p:blipFill>
        <p:spPr>
          <a:xfrm>
            <a:off x="-3047" y="10"/>
            <a:ext cx="12191999" cy="6857990"/>
          </a:xfrm>
          <a:prstGeom prst="rect">
            <a:avLst/>
          </a:prstGeom>
        </p:spPr>
      </p:pic>
      <p:sp>
        <p:nvSpPr>
          <p:cNvPr id="30" name="Rectangle 22">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320C50D-DBCA-7E4B-8C1D-000CD19AC324}"/>
              </a:ext>
            </a:extLst>
          </p:cNvPr>
          <p:cNvSpPr>
            <a:spLocks noGrp="1"/>
          </p:cNvSpPr>
          <p:nvPr>
            <p:ph type="ctrTitle"/>
          </p:nvPr>
        </p:nvSpPr>
        <p:spPr>
          <a:xfrm>
            <a:off x="1097280" y="325550"/>
            <a:ext cx="10058400" cy="3574778"/>
          </a:xfrm>
          <a:effectLst>
            <a:outerShdw blurRad="50800" dist="38100" dir="2700000" algn="tl" rotWithShape="0">
              <a:prstClr val="black">
                <a:alpha val="40000"/>
              </a:prstClr>
            </a:outerShdw>
          </a:effectLst>
        </p:spPr>
        <p:txBody>
          <a:bodyPr>
            <a:normAutofit/>
          </a:bodyPr>
          <a:lstStyle/>
          <a:p>
            <a:r>
              <a:rPr lang="nl-NL" sz="5200" b="1">
                <a:solidFill>
                  <a:srgbClr val="FFFFFF"/>
                </a:solidFill>
              </a:rPr>
              <a:t>BGP Cybersecurity</a:t>
            </a:r>
          </a:p>
        </p:txBody>
      </p:sp>
      <p:sp>
        <p:nvSpPr>
          <p:cNvPr id="3" name="Ondertitel 2">
            <a:extLst>
              <a:ext uri="{FF2B5EF4-FFF2-40B4-BE49-F238E27FC236}">
                <a16:creationId xmlns:a16="http://schemas.microsoft.com/office/drawing/2014/main" id="{113D5A9B-30F4-114B-A73B-5990CD9D2C40}"/>
              </a:ext>
            </a:extLst>
          </p:cNvPr>
          <p:cNvSpPr>
            <a:spLocks noGrp="1"/>
          </p:cNvSpPr>
          <p:nvPr>
            <p:ph type="subTitle" idx="1"/>
          </p:nvPr>
        </p:nvSpPr>
        <p:spPr>
          <a:xfrm>
            <a:off x="1100051" y="4072043"/>
            <a:ext cx="10058400" cy="1282707"/>
          </a:xfrm>
          <a:effectLst>
            <a:outerShdw blurRad="50800" dist="38100" dir="2700000" algn="tl" rotWithShape="0">
              <a:prstClr val="black">
                <a:alpha val="40000"/>
              </a:prstClr>
            </a:outerShdw>
          </a:effectLst>
        </p:spPr>
        <p:txBody>
          <a:bodyPr>
            <a:normAutofit/>
          </a:bodyPr>
          <a:lstStyle/>
          <a:p>
            <a:r>
              <a:rPr lang="nl-NL">
                <a:solidFill>
                  <a:srgbClr val="FFFFFF"/>
                </a:solidFill>
              </a:rPr>
              <a:t>Communicatie Toolkit</a:t>
            </a:r>
          </a:p>
        </p:txBody>
      </p:sp>
    </p:spTree>
    <p:extLst>
      <p:ext uri="{BB962C8B-B14F-4D97-AF65-F5344CB8AC3E}">
        <p14:creationId xmlns:p14="http://schemas.microsoft.com/office/powerpoint/2010/main" val="3324170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vak 9">
            <a:extLst>
              <a:ext uri="{FF2B5EF4-FFF2-40B4-BE49-F238E27FC236}">
                <a16:creationId xmlns:a16="http://schemas.microsoft.com/office/drawing/2014/main" id="{0706AC8B-5CEC-C847-A5E9-1E06C92976B4}"/>
              </a:ext>
            </a:extLst>
          </p:cNvPr>
          <p:cNvSpPr txBox="1"/>
          <p:nvPr/>
        </p:nvSpPr>
        <p:spPr>
          <a:xfrm>
            <a:off x="754101" y="486472"/>
            <a:ext cx="10207548" cy="6186309"/>
          </a:xfrm>
          <a:prstGeom prst="rect">
            <a:avLst/>
          </a:prstGeom>
          <a:noFill/>
        </p:spPr>
        <p:txBody>
          <a:bodyPr wrap="square" lIns="91440" tIns="45720" rIns="91440" bIns="45720" rtlCol="0" anchor="t">
            <a:spAutoFit/>
          </a:bodyPr>
          <a:lstStyle/>
          <a:p>
            <a:r>
              <a:rPr lang="nl-NL" sz="2800" b="1" dirty="0">
                <a:ea typeface="+mn-lt"/>
                <a:cs typeface="+mn-lt"/>
              </a:rPr>
              <a:t>Inhoud</a:t>
            </a:r>
            <a:endParaRPr lang="nl-NL" sz="2800" dirty="0">
              <a:cs typeface="Calibri" panose="020F0502020204030204"/>
            </a:endParaRPr>
          </a:p>
          <a:p>
            <a:endParaRPr lang="nl-NL" sz="1400" dirty="0">
              <a:cs typeface="Calibri" panose="020F0502020204030204"/>
            </a:endParaRPr>
          </a:p>
          <a:p>
            <a:r>
              <a:rPr lang="nl-NL" sz="1400" dirty="0">
                <a:ea typeface="+mn-lt"/>
                <a:cs typeface="+mn-lt"/>
              </a:rPr>
              <a:t>Q: Voor wie is het BGP Cybersecurity bedoeld?</a:t>
            </a:r>
          </a:p>
          <a:p>
            <a:r>
              <a:rPr lang="nl-NL" sz="1400" dirty="0">
                <a:ea typeface="+mn-lt"/>
                <a:cs typeface="+mn-lt"/>
              </a:rPr>
              <a:t>A: Alle topsectoren onderschrijven het belang van samenwerking aan cybersecurity. Die samenwerking zal </a:t>
            </a:r>
            <a:r>
              <a:rPr lang="nl-NL" sz="1400" dirty="0" err="1">
                <a:ea typeface="+mn-lt"/>
                <a:cs typeface="+mn-lt"/>
              </a:rPr>
              <a:t>sectoroverstijgend</a:t>
            </a:r>
            <a:r>
              <a:rPr lang="nl-NL" sz="1400" dirty="0">
                <a:ea typeface="+mn-lt"/>
                <a:cs typeface="+mn-lt"/>
              </a:rPr>
              <a:t> zijn en zowel wetenschap, overheid als het bedrijfsleven in projecten samenbrengen. De hele innovatieketen wordt daarbij betrokken: van wetenschappelijk en toegepast wetenschappelijk onderzoek, het cybersecurity bedrijfsleven, de industrie die cybersecuritytoepassingen in producten verwerkt én de private en publieke eindgebruikers.</a:t>
            </a:r>
          </a:p>
          <a:p>
            <a:endParaRPr lang="nl-NL" sz="1400" dirty="0">
              <a:ea typeface="+mn-lt"/>
              <a:cs typeface="+mn-lt"/>
            </a:endParaRPr>
          </a:p>
          <a:p>
            <a:r>
              <a:rPr lang="nl-NL" sz="1400" dirty="0">
                <a:ea typeface="+mn-lt"/>
                <a:cs typeface="+mn-lt"/>
              </a:rPr>
              <a:t>Q: Wat is een Breed Gedragen Programma (BGP)?</a:t>
            </a:r>
          </a:p>
          <a:p>
            <a:r>
              <a:rPr lang="nl-NL" sz="1400" dirty="0">
                <a:ea typeface="+mn-lt"/>
                <a:cs typeface="+mn-lt"/>
              </a:rPr>
              <a:t>A: Een BGP is een instrument van de KIA-ST om interessante thematische procesvoorstellen op sleuteltechnologieën te verzamelen en in gang te zetten voor Topsectoren. Hier is een specifiek proces voor ingericht binnen de KIA-ST dat goed past bij cybersecurity. Veilige digitalisering stelt namelijk meerdere topsectoren voor vergelijkbare uitdagingen. </a:t>
            </a:r>
          </a:p>
          <a:p>
            <a:endParaRPr lang="nl-NL" sz="1400" dirty="0">
              <a:ea typeface="+mn-lt"/>
              <a:cs typeface="+mn-lt"/>
            </a:endParaRPr>
          </a:p>
          <a:p>
            <a:r>
              <a:rPr lang="nl-NL" sz="1400" dirty="0">
                <a:ea typeface="+mn-lt"/>
                <a:cs typeface="+mn-lt"/>
              </a:rPr>
              <a:t>Q: Wat maakt het BGP Cybersecurity uniek?</a:t>
            </a:r>
          </a:p>
          <a:p>
            <a:r>
              <a:rPr lang="nl-NL" sz="1400" dirty="0">
                <a:ea typeface="+mn-lt"/>
                <a:cs typeface="+mn-lt"/>
              </a:rPr>
              <a:t>A: Om de maatschappelijke transities te kunnen realiseren waar we als Nederland voor staan, moeten grote cybersecurity vraagstukken worden opgelost. Van die vraagstukken is een aantal relevant voor twee of meer Topsectoren. De belangrijkste cybersecurity thema’s zijn in het BGP Cybersecurity in kaart gebracht, thema’s die als kennis &amp; innovatie agenda kunnen dienen. Een stevig fundament van projecten en research calls op die thema’s en de brede, vraag gestuurde benadering maken het BGP Cybersecurity uniek. De beoogde resultaten zijn innovaties die breed toepasbaar zullen zijn.</a:t>
            </a:r>
          </a:p>
          <a:p>
            <a:endParaRPr lang="nl-NL" sz="1400" dirty="0">
              <a:ea typeface="+mn-lt"/>
              <a:cs typeface="+mn-lt"/>
            </a:endParaRPr>
          </a:p>
          <a:p>
            <a:r>
              <a:rPr lang="nl-NL" sz="1400" dirty="0">
                <a:ea typeface="+mn-lt"/>
                <a:cs typeface="+mn-lt"/>
              </a:rPr>
              <a:t>Q: Wat staat straks in het programmavoorstel BGP Cybersecurity?</a:t>
            </a:r>
            <a:endParaRPr lang="en-US" sz="1400">
              <a:ea typeface="+mn-lt"/>
              <a:cs typeface="+mn-lt"/>
            </a:endParaRPr>
          </a:p>
          <a:p>
            <a:r>
              <a:rPr lang="nl-NL" sz="1400" dirty="0">
                <a:ea typeface="+mn-lt"/>
                <a:cs typeface="+mn-lt"/>
              </a:rPr>
              <a:t>A: Het beoogde programmavoorstel (en programma) zal uit de volgende onderdelen bestaan: 1. een inhoudelijke visie en kennis- en innovatie-agenda (de thema’s), 2. NWO-calls o.b.v. Kennis en Innovatie Convenant middelen voor wetenschappelijk onderzoek vanuit de Kennis en Innovatie Agenda’s Sleuteltechnologieën en Veiligheid (onder voorbehoud van besluitvorming) en 3. op </a:t>
            </a:r>
            <a:r>
              <a:rPr lang="nl-NL" sz="1400" dirty="0" err="1">
                <a:ea typeface="+mn-lt"/>
                <a:cs typeface="+mn-lt"/>
              </a:rPr>
              <a:t>use</a:t>
            </a:r>
            <a:r>
              <a:rPr lang="nl-NL" sz="1400" dirty="0">
                <a:ea typeface="+mn-lt"/>
                <a:cs typeface="+mn-lt"/>
              </a:rPr>
              <a:t> cases gebaseerde projectvoorstellen binnen de thema’s.</a:t>
            </a:r>
            <a:endParaRPr lang="nl-NL" dirty="0"/>
          </a:p>
          <a:p>
            <a:endParaRPr lang="nl-NL" sz="1400" dirty="0">
              <a:cs typeface="Calibri" panose="020F0502020204030204"/>
            </a:endParaRPr>
          </a:p>
          <a:p>
            <a:endParaRPr lang="nl-NL">
              <a:cs typeface="Calibri" panose="020F0502020204030204"/>
            </a:endParaRPr>
          </a:p>
        </p:txBody>
      </p:sp>
    </p:spTree>
    <p:extLst>
      <p:ext uri="{BB962C8B-B14F-4D97-AF65-F5344CB8AC3E}">
        <p14:creationId xmlns:p14="http://schemas.microsoft.com/office/powerpoint/2010/main" val="9098499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vak 9">
            <a:extLst>
              <a:ext uri="{FF2B5EF4-FFF2-40B4-BE49-F238E27FC236}">
                <a16:creationId xmlns:a16="http://schemas.microsoft.com/office/drawing/2014/main" id="{0706AC8B-5CEC-C847-A5E9-1E06C92976B4}"/>
              </a:ext>
            </a:extLst>
          </p:cNvPr>
          <p:cNvSpPr txBox="1"/>
          <p:nvPr/>
        </p:nvSpPr>
        <p:spPr>
          <a:xfrm>
            <a:off x="754101" y="486472"/>
            <a:ext cx="10207548" cy="6555641"/>
          </a:xfrm>
          <a:prstGeom prst="rect">
            <a:avLst/>
          </a:prstGeom>
          <a:noFill/>
        </p:spPr>
        <p:txBody>
          <a:bodyPr wrap="square" lIns="91440" tIns="45720" rIns="91440" bIns="45720" rtlCol="0" anchor="t">
            <a:spAutoFit/>
          </a:bodyPr>
          <a:lstStyle/>
          <a:p>
            <a:r>
              <a:rPr lang="nl-NL" sz="1400" dirty="0">
                <a:ea typeface="+mn-lt"/>
                <a:cs typeface="+mn-lt"/>
              </a:rPr>
              <a:t>Q: Wie beslist welke projecten in januari 2023 van start gaan?</a:t>
            </a:r>
          </a:p>
          <a:p>
            <a:r>
              <a:rPr lang="nl-NL" sz="1400" dirty="0">
                <a:ea typeface="+mn-lt"/>
                <a:cs typeface="+mn-lt"/>
              </a:rPr>
              <a:t>A: Voor de op </a:t>
            </a:r>
            <a:r>
              <a:rPr lang="nl-NL" sz="1400" dirty="0" err="1">
                <a:ea typeface="+mn-lt"/>
                <a:cs typeface="+mn-lt"/>
              </a:rPr>
              <a:t>use</a:t>
            </a:r>
            <a:r>
              <a:rPr lang="nl-NL" sz="1400" dirty="0">
                <a:ea typeface="+mn-lt"/>
                <a:cs typeface="+mn-lt"/>
              </a:rPr>
              <a:t> cases gebaseerde projectvoorstellen beslissen de deelnemende partijen zelf. Dat zijn partijen met een </a:t>
            </a:r>
            <a:r>
              <a:rPr lang="nl-NL" sz="1400" dirty="0" err="1">
                <a:ea typeface="+mn-lt"/>
                <a:cs typeface="+mn-lt"/>
              </a:rPr>
              <a:t>use</a:t>
            </a:r>
            <a:r>
              <a:rPr lang="nl-NL" sz="1400" dirty="0">
                <a:ea typeface="+mn-lt"/>
                <a:cs typeface="+mn-lt"/>
              </a:rPr>
              <a:t> case (vraag, uitdaging of probleem) die binnen de genoemde thema’s valt en op meerdere topsectoren en hun achterban betrekking heeft. Andere partijen die daar een antwoord op willen en/of kunnen vinden, kunnen daar op inspringen, samen met partijen die er financieel aan willen bijdragen. Zo ontstaan ketens van samenwerking, waarbij op elk van de thema’s meerdere projecten kunnen ontstaan. Het programmateam BGP Cybersecurity organiseert werkgroepen om dit te ondersteunen in de periode april – juni 2022.</a:t>
            </a:r>
          </a:p>
          <a:p>
            <a:endParaRPr lang="nl-NL" sz="1400" dirty="0">
              <a:ea typeface="+mn-lt"/>
              <a:cs typeface="+mn-lt"/>
            </a:endParaRPr>
          </a:p>
          <a:p>
            <a:r>
              <a:rPr lang="nl-NL" sz="1400" dirty="0">
                <a:ea typeface="+mn-lt"/>
                <a:cs typeface="+mn-lt"/>
              </a:rPr>
              <a:t>Q: Hoe kan ik een </a:t>
            </a:r>
            <a:r>
              <a:rPr lang="nl-NL" sz="1400" dirty="0" err="1">
                <a:ea typeface="+mn-lt"/>
                <a:cs typeface="+mn-lt"/>
              </a:rPr>
              <a:t>use</a:t>
            </a:r>
            <a:r>
              <a:rPr lang="nl-NL" sz="1400" dirty="0">
                <a:ea typeface="+mn-lt"/>
                <a:cs typeface="+mn-lt"/>
              </a:rPr>
              <a:t> case aanmelden? </a:t>
            </a:r>
          </a:p>
          <a:p>
            <a:r>
              <a:rPr lang="nl-NL" sz="1400" dirty="0">
                <a:ea typeface="+mn-lt"/>
                <a:cs typeface="+mn-lt"/>
              </a:rPr>
              <a:t>A: De </a:t>
            </a:r>
            <a:r>
              <a:rPr lang="nl-NL" sz="1400" dirty="0" err="1">
                <a:ea typeface="+mn-lt"/>
                <a:cs typeface="+mn-lt"/>
              </a:rPr>
              <a:t>use</a:t>
            </a:r>
            <a:r>
              <a:rPr lang="nl-NL" sz="1400" dirty="0">
                <a:ea typeface="+mn-lt"/>
                <a:cs typeface="+mn-lt"/>
              </a:rPr>
              <a:t> cases worden via de topsectoren, gebruikersorganisaties, industrie of wetenschap aangedragen. Herkenning van de probleemstelling en bereidheid om mee te investeren van minimaal twee topsectoren is nodig. Het programmateam is het eerste loket voor voorstellen. Kwartiermaker van het BGP Cybersecurity is Patrick de Graaf, te bereiken via </a:t>
            </a:r>
            <a:r>
              <a:rPr lang="nl-NL" sz="1400" dirty="0">
                <a:ea typeface="+mn-lt"/>
                <a:cs typeface="+mn-lt"/>
                <a:hlinkClick r:id="rId2"/>
              </a:rPr>
              <a:t>info@dcypher.nl</a:t>
            </a:r>
            <a:r>
              <a:rPr lang="nl-NL" sz="1400" dirty="0">
                <a:ea typeface="+mn-lt"/>
                <a:cs typeface="+mn-lt"/>
              </a:rPr>
              <a:t>.</a:t>
            </a:r>
          </a:p>
          <a:p>
            <a:endParaRPr lang="nl-NL" sz="1400" dirty="0">
              <a:ea typeface="+mn-lt"/>
              <a:cs typeface="+mn-lt"/>
            </a:endParaRPr>
          </a:p>
          <a:p>
            <a:r>
              <a:rPr lang="nl-NL" sz="1400" dirty="0">
                <a:ea typeface="+mn-lt"/>
                <a:cs typeface="+mn-lt"/>
              </a:rPr>
              <a:t>Q: Waar moet een </a:t>
            </a:r>
            <a:r>
              <a:rPr lang="nl-NL" sz="1400" dirty="0" err="1">
                <a:ea typeface="+mn-lt"/>
                <a:cs typeface="+mn-lt"/>
              </a:rPr>
              <a:t>use</a:t>
            </a:r>
            <a:r>
              <a:rPr lang="nl-NL" sz="1400" dirty="0">
                <a:ea typeface="+mn-lt"/>
                <a:cs typeface="+mn-lt"/>
              </a:rPr>
              <a:t> case aan voldoen?</a:t>
            </a:r>
          </a:p>
          <a:p>
            <a:r>
              <a:rPr lang="nl-NL" sz="1400" dirty="0">
                <a:ea typeface="+mn-lt"/>
                <a:cs typeface="+mn-lt"/>
              </a:rPr>
              <a:t>A: Een </a:t>
            </a:r>
            <a:r>
              <a:rPr lang="nl-NL" sz="1400" dirty="0" err="1">
                <a:ea typeface="+mn-lt"/>
                <a:cs typeface="+mn-lt"/>
              </a:rPr>
              <a:t>use</a:t>
            </a:r>
            <a:r>
              <a:rPr lang="nl-NL" sz="1400" dirty="0">
                <a:ea typeface="+mn-lt"/>
                <a:cs typeface="+mn-lt"/>
              </a:rPr>
              <a:t> case is een cybersecurityprobleem, dat voortkomt uit een maatschappelijke transitie (bijvoorbeeld de energietransitie) en de bijbehorende digitalisering. De </a:t>
            </a:r>
            <a:r>
              <a:rPr lang="nl-NL" sz="1400" dirty="0" err="1">
                <a:ea typeface="+mn-lt"/>
                <a:cs typeface="+mn-lt"/>
              </a:rPr>
              <a:t>use</a:t>
            </a:r>
            <a:r>
              <a:rPr lang="nl-NL" sz="1400" dirty="0">
                <a:ea typeface="+mn-lt"/>
                <a:cs typeface="+mn-lt"/>
              </a:rPr>
              <a:t> case is relevant voor twee of meer topsectoren (die dat expliciet bevestigen) en er bestaat behoefte aan nieuwe kennis, technologie of innovatie rondom de </a:t>
            </a:r>
            <a:r>
              <a:rPr lang="nl-NL" sz="1400" dirty="0" err="1">
                <a:ea typeface="+mn-lt"/>
                <a:cs typeface="+mn-lt"/>
              </a:rPr>
              <a:t>use</a:t>
            </a:r>
            <a:r>
              <a:rPr lang="nl-NL" sz="1400" dirty="0">
                <a:ea typeface="+mn-lt"/>
                <a:cs typeface="+mn-lt"/>
              </a:rPr>
              <a:t> case. Projectvoorstellen o.b.v. </a:t>
            </a:r>
            <a:r>
              <a:rPr lang="nl-NL" sz="1400" dirty="0" err="1">
                <a:ea typeface="+mn-lt"/>
                <a:cs typeface="+mn-lt"/>
              </a:rPr>
              <a:t>use</a:t>
            </a:r>
            <a:r>
              <a:rPr lang="nl-NL" sz="1400" dirty="0">
                <a:ea typeface="+mn-lt"/>
                <a:cs typeface="+mn-lt"/>
              </a:rPr>
              <a:t> cases moeten worden gedekt door bestaande financiële regelingen van de topsectoren en andere bestaande publieke en private financieringsinstrumenten. </a:t>
            </a:r>
          </a:p>
          <a:p>
            <a:endParaRPr lang="nl-NL" sz="1400" dirty="0">
              <a:ea typeface="+mn-lt"/>
              <a:cs typeface="+mn-lt"/>
            </a:endParaRPr>
          </a:p>
          <a:p>
            <a:r>
              <a:rPr lang="nl-NL" sz="1400" dirty="0">
                <a:ea typeface="+mn-lt"/>
                <a:cs typeface="+mn-lt"/>
              </a:rPr>
              <a:t>Q: wat gebeurt er in het BGP met een </a:t>
            </a:r>
            <a:r>
              <a:rPr lang="nl-NL" sz="1400" dirty="0" err="1">
                <a:ea typeface="+mn-lt"/>
                <a:cs typeface="+mn-lt"/>
              </a:rPr>
              <a:t>use</a:t>
            </a:r>
            <a:r>
              <a:rPr lang="nl-NL" sz="1400" dirty="0">
                <a:ea typeface="+mn-lt"/>
                <a:cs typeface="+mn-lt"/>
              </a:rPr>
              <a:t> case? </a:t>
            </a:r>
          </a:p>
          <a:p>
            <a:r>
              <a:rPr lang="nl-NL" sz="1400" dirty="0">
                <a:ea typeface="+mn-lt"/>
                <a:cs typeface="+mn-lt"/>
              </a:rPr>
              <a:t>A: </a:t>
            </a:r>
            <a:r>
              <a:rPr lang="nl-NL" sz="1400" dirty="0" err="1">
                <a:ea typeface="+mn-lt"/>
                <a:cs typeface="+mn-lt"/>
              </a:rPr>
              <a:t>Use</a:t>
            </a:r>
            <a:r>
              <a:rPr lang="nl-NL" sz="1400" dirty="0">
                <a:ea typeface="+mn-lt"/>
                <a:cs typeface="+mn-lt"/>
              </a:rPr>
              <a:t> cases worden door een werkgroep bestaande uit vertegenwoordigers van topsectoren, wetenschap, TNO, NWO, industrie en anderen uitgewerkt tot zogenaamde projectkaarten. Dit zijn projectvoorstellen, inclusief beschrijving van doelen en onderzoeksvragen, beoogde deelnemers en financiële dekking (dat mag een mix van publieke en private middelen zijn). Uitwerking gebeurt in de periode april – juni 2022. Projectvoorstellen worden opgenomen in het voorstel BGP Cybersecurity, dat op 3 oktober 2022 ter besluitvorming wordt aangeboden aan het Themateam Sleuteltechnologieën.</a:t>
            </a:r>
          </a:p>
          <a:p>
            <a:endParaRPr lang="nl-NL" sz="1400" dirty="0">
              <a:ea typeface="+mn-lt"/>
              <a:cs typeface="+mn-lt"/>
            </a:endParaRPr>
          </a:p>
          <a:p>
            <a:r>
              <a:rPr lang="nl-NL" sz="1400" dirty="0">
                <a:ea typeface="+mn-lt"/>
                <a:cs typeface="+mn-lt"/>
              </a:rPr>
              <a:t>Q: Waar kan ik meer informatie vinden over het BGP? </a:t>
            </a:r>
          </a:p>
          <a:p>
            <a:r>
              <a:rPr lang="nl-NL" sz="1400" dirty="0">
                <a:ea typeface="+mn-lt"/>
                <a:cs typeface="+mn-lt"/>
              </a:rPr>
              <a:t>A: Op de website van Topsector ICT [link volgt] en op de website van </a:t>
            </a:r>
            <a:r>
              <a:rPr lang="nl-NL" sz="1400" dirty="0" err="1">
                <a:ea typeface="+mn-lt"/>
                <a:cs typeface="+mn-lt"/>
              </a:rPr>
              <a:t>dcypher</a:t>
            </a:r>
            <a:r>
              <a:rPr lang="nl-NL" sz="1400" dirty="0">
                <a:ea typeface="+mn-lt"/>
                <a:cs typeface="+mn-lt"/>
              </a:rPr>
              <a:t> [link volgt]. </a:t>
            </a:r>
            <a:endParaRPr lang="nl-NL"/>
          </a:p>
          <a:p>
            <a:endParaRPr lang="nl-NL" sz="1400" dirty="0">
              <a:cs typeface="Calibri"/>
            </a:endParaRPr>
          </a:p>
          <a:p>
            <a:endParaRPr lang="nl-NL" sz="1400" dirty="0">
              <a:cs typeface="Calibri"/>
            </a:endParaRPr>
          </a:p>
          <a:p>
            <a:endParaRPr lang="nl-NL" sz="1400">
              <a:cs typeface="Calibri" panose="020F0502020204030204"/>
            </a:endParaRPr>
          </a:p>
        </p:txBody>
      </p:sp>
    </p:spTree>
    <p:extLst>
      <p:ext uri="{BB962C8B-B14F-4D97-AF65-F5344CB8AC3E}">
        <p14:creationId xmlns:p14="http://schemas.microsoft.com/office/powerpoint/2010/main" val="14003148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vak 9">
            <a:extLst>
              <a:ext uri="{FF2B5EF4-FFF2-40B4-BE49-F238E27FC236}">
                <a16:creationId xmlns:a16="http://schemas.microsoft.com/office/drawing/2014/main" id="{0706AC8B-5CEC-C847-A5E9-1E06C92976B4}"/>
              </a:ext>
            </a:extLst>
          </p:cNvPr>
          <p:cNvSpPr txBox="1"/>
          <p:nvPr/>
        </p:nvSpPr>
        <p:spPr>
          <a:xfrm>
            <a:off x="910218" y="910218"/>
            <a:ext cx="9163050" cy="4462760"/>
          </a:xfrm>
          <a:prstGeom prst="rect">
            <a:avLst/>
          </a:prstGeom>
          <a:noFill/>
        </p:spPr>
        <p:txBody>
          <a:bodyPr wrap="square" lIns="91440" tIns="45720" rIns="91440" bIns="45720" rtlCol="0" anchor="t">
            <a:spAutoFit/>
          </a:bodyPr>
          <a:lstStyle/>
          <a:p>
            <a:r>
              <a:rPr lang="nl-NL" sz="2800" b="1" dirty="0"/>
              <a:t>10 topsectoren</a:t>
            </a:r>
          </a:p>
          <a:p>
            <a:pPr fontAlgn="base"/>
            <a:endParaRPr lang="nl-NL"/>
          </a:p>
          <a:p>
            <a:pPr fontAlgn="base"/>
            <a:r>
              <a:rPr lang="nl-NL" sz="1600" dirty="0"/>
              <a:t>De 10 topsectoren ondersteunen het Breed Gedragen Programma (BGP) Cybersecurity, teneinde de cybersecurity van hun achterban te versterken bij grote maatschappelijke veranderingen. </a:t>
            </a:r>
          </a:p>
          <a:p>
            <a:pPr fontAlgn="base"/>
            <a:endParaRPr lang="nl-NL" sz="1600" dirty="0">
              <a:cs typeface="Calibri"/>
            </a:endParaRPr>
          </a:p>
          <a:p>
            <a:pPr fontAlgn="base"/>
            <a:r>
              <a:rPr lang="nl-NL" sz="1600" dirty="0"/>
              <a:t>De 10 topsectoren zijn: </a:t>
            </a:r>
            <a:endParaRPr lang="nl-NL" sz="1600" dirty="0">
              <a:cs typeface="Calibri"/>
            </a:endParaRPr>
          </a:p>
          <a:p>
            <a:pPr marL="285750" indent="-285750" fontAlgn="base">
              <a:buFont typeface="Arial" panose="020B0604020202020204" pitchFamily="34" charset="0"/>
              <a:buChar char="•"/>
            </a:pPr>
            <a:r>
              <a:rPr lang="nl-NL" sz="1600" dirty="0">
                <a:hlinkClick r:id="rId2"/>
              </a:rPr>
              <a:t>Agri &amp; Food</a:t>
            </a:r>
            <a:endParaRPr lang="nl-NL" sz="1600" dirty="0">
              <a:cs typeface="Calibri"/>
            </a:endParaRPr>
          </a:p>
          <a:p>
            <a:pPr marL="285750" indent="-285750" fontAlgn="base">
              <a:buFont typeface="Arial" panose="020B0604020202020204" pitchFamily="34" charset="0"/>
              <a:buChar char="•"/>
            </a:pPr>
            <a:r>
              <a:rPr lang="nl-NL" sz="1600" dirty="0">
                <a:hlinkClick r:id="rId3"/>
              </a:rPr>
              <a:t>Chemistry NL</a:t>
            </a:r>
            <a:endParaRPr lang="nl-NL" sz="1600" dirty="0">
              <a:cs typeface="Calibri"/>
            </a:endParaRPr>
          </a:p>
          <a:p>
            <a:pPr marL="285750" indent="-285750" fontAlgn="base">
              <a:buFont typeface="Arial" panose="020B0604020202020204" pitchFamily="34" charset="0"/>
              <a:buChar char="•"/>
            </a:pPr>
            <a:r>
              <a:rPr lang="nl-NL" sz="1600" dirty="0">
                <a:hlinkClick r:id="rId4"/>
              </a:rPr>
              <a:t>Creatieve Industrie</a:t>
            </a:r>
            <a:endParaRPr lang="nl-NL" sz="1600" dirty="0">
              <a:cs typeface="Calibri"/>
            </a:endParaRPr>
          </a:p>
          <a:p>
            <a:pPr marL="285750" indent="-285750" fontAlgn="base">
              <a:buFont typeface="Arial" panose="020B0604020202020204" pitchFamily="34" charset="0"/>
              <a:buChar char="•"/>
            </a:pPr>
            <a:r>
              <a:rPr lang="nl-NL" sz="1600" dirty="0">
                <a:hlinkClick r:id="rId5"/>
              </a:rPr>
              <a:t>Energie</a:t>
            </a:r>
            <a:endParaRPr lang="nl-NL" sz="1600" dirty="0">
              <a:cs typeface="Calibri"/>
            </a:endParaRPr>
          </a:p>
          <a:p>
            <a:pPr marL="285750" indent="-285750" fontAlgn="base">
              <a:buFont typeface="Arial" panose="020B0604020202020204" pitchFamily="34" charset="0"/>
              <a:buChar char="•"/>
            </a:pPr>
            <a:r>
              <a:rPr lang="nl-NL" sz="1600" dirty="0">
                <a:hlinkClick r:id="rId6"/>
              </a:rPr>
              <a:t>Health Holland</a:t>
            </a:r>
            <a:endParaRPr lang="nl-NL" sz="1600" dirty="0">
              <a:cs typeface="Calibri"/>
            </a:endParaRPr>
          </a:p>
          <a:p>
            <a:pPr marL="285750" indent="-285750" fontAlgn="base">
              <a:buFont typeface="Arial" panose="020B0604020202020204" pitchFamily="34" charset="0"/>
              <a:buChar char="•"/>
            </a:pPr>
            <a:r>
              <a:rPr lang="nl-NL" sz="1600" dirty="0">
                <a:hlinkClick r:id="rId7"/>
              </a:rPr>
              <a:t>Logistiek</a:t>
            </a:r>
            <a:endParaRPr lang="nl-NL" sz="1600" dirty="0">
              <a:cs typeface="Calibri"/>
            </a:endParaRPr>
          </a:p>
          <a:p>
            <a:pPr marL="285750" indent="-285750" fontAlgn="base">
              <a:buFont typeface="Arial" panose="020B0604020202020204" pitchFamily="34" charset="0"/>
              <a:buChar char="•"/>
            </a:pPr>
            <a:r>
              <a:rPr lang="nl-NL" sz="1600" dirty="0">
                <a:hlinkClick r:id="rId8"/>
              </a:rPr>
              <a:t>Holland High Tech (HTSM)</a:t>
            </a:r>
            <a:endParaRPr lang="nl-NL" sz="1600" dirty="0">
              <a:cs typeface="Calibri"/>
            </a:endParaRPr>
          </a:p>
          <a:p>
            <a:pPr marL="285750" indent="-285750" fontAlgn="base">
              <a:buFont typeface="Arial" panose="020B0604020202020204" pitchFamily="34" charset="0"/>
              <a:buChar char="•"/>
            </a:pPr>
            <a:r>
              <a:rPr lang="nl-NL" sz="1600" dirty="0">
                <a:hlinkClick r:id="rId9"/>
              </a:rPr>
              <a:t>Tuinbouw en Uitgangsmaterialen</a:t>
            </a:r>
            <a:endParaRPr lang="nl-NL" sz="1600" dirty="0">
              <a:cs typeface="Calibri"/>
            </a:endParaRPr>
          </a:p>
          <a:p>
            <a:pPr marL="285750" indent="-285750" fontAlgn="base">
              <a:buFont typeface="Arial" panose="020B0604020202020204" pitchFamily="34" charset="0"/>
              <a:buChar char="•"/>
            </a:pPr>
            <a:r>
              <a:rPr lang="nl-NL" sz="1600" dirty="0">
                <a:hlinkClick r:id="rId10"/>
              </a:rPr>
              <a:t>Water en Maritiem</a:t>
            </a:r>
            <a:endParaRPr lang="nl-NL" sz="1600" dirty="0">
              <a:cs typeface="Calibri"/>
            </a:endParaRPr>
          </a:p>
          <a:p>
            <a:pPr marL="285750" indent="-285750" fontAlgn="base">
              <a:buFont typeface="Arial" panose="020B0604020202020204" pitchFamily="34" charset="0"/>
              <a:buChar char="•"/>
            </a:pPr>
            <a:r>
              <a:rPr lang="nl-NL" sz="1600" dirty="0">
                <a:hlinkClick r:id="rId11"/>
              </a:rPr>
              <a:t>ICT</a:t>
            </a:r>
            <a:endParaRPr lang="nl-NL" sz="1600" dirty="0">
              <a:cs typeface="Calibri"/>
            </a:endParaRPr>
          </a:p>
          <a:p>
            <a:pPr fontAlgn="base"/>
            <a:endParaRPr lang="nl-NL" sz="1400"/>
          </a:p>
        </p:txBody>
      </p:sp>
    </p:spTree>
    <p:extLst>
      <p:ext uri="{BB962C8B-B14F-4D97-AF65-F5344CB8AC3E}">
        <p14:creationId xmlns:p14="http://schemas.microsoft.com/office/powerpoint/2010/main" val="7374872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FEE6C34B-935B-0747-AAFC-DBA56A45E491}"/>
              </a:ext>
            </a:extLst>
          </p:cNvPr>
          <p:cNvSpPr txBox="1"/>
          <p:nvPr/>
        </p:nvSpPr>
        <p:spPr>
          <a:xfrm>
            <a:off x="719138" y="299512"/>
            <a:ext cx="10296524" cy="3754874"/>
          </a:xfrm>
          <a:prstGeom prst="rect">
            <a:avLst/>
          </a:prstGeom>
          <a:noFill/>
        </p:spPr>
        <p:txBody>
          <a:bodyPr wrap="square" lIns="91440" tIns="45720" rIns="91440" bIns="45720" rtlCol="0" anchor="t">
            <a:spAutoFit/>
          </a:bodyPr>
          <a:lstStyle/>
          <a:p>
            <a:pPr lvl="0"/>
            <a:r>
              <a:rPr lang="nl-NL" sz="2800" b="1" dirty="0"/>
              <a:t>Contactpersonen</a:t>
            </a:r>
            <a:endParaRPr lang="nl-NL" sz="1400" dirty="0"/>
          </a:p>
          <a:p>
            <a:endParaRPr lang="nl-NL" sz="1400"/>
          </a:p>
          <a:p>
            <a:r>
              <a:rPr lang="nl-NL" sz="1400" dirty="0">
                <a:cs typeface="Calibri"/>
              </a:rPr>
              <a:t>Het BGP Cybersecurity wordt getrokken door de Topsector ICT en </a:t>
            </a:r>
            <a:r>
              <a:rPr lang="nl-NL" sz="1400" dirty="0" err="1">
                <a:cs typeface="Calibri"/>
              </a:rPr>
              <a:t>dcypher</a:t>
            </a:r>
            <a:r>
              <a:rPr lang="nl-NL" sz="1400" dirty="0">
                <a:cs typeface="Calibri"/>
              </a:rPr>
              <a:t>.</a:t>
            </a:r>
            <a:endParaRPr lang="nl-NL" sz="1400" dirty="0"/>
          </a:p>
          <a:p>
            <a:endParaRPr lang="nl-NL" sz="1400"/>
          </a:p>
          <a:p>
            <a:endParaRPr lang="nl-NL" sz="1400" b="1" dirty="0">
              <a:cs typeface="Calibri"/>
            </a:endParaRPr>
          </a:p>
          <a:p>
            <a:endParaRPr lang="nl-NL" sz="1400">
              <a:ea typeface="Calibri"/>
              <a:cs typeface="Calibri"/>
            </a:endParaRPr>
          </a:p>
          <a:p>
            <a:endParaRPr lang="nl-NL" sz="1400" dirty="0"/>
          </a:p>
          <a:p>
            <a:endParaRPr lang="nl-NL" sz="1400"/>
          </a:p>
          <a:p>
            <a:endParaRPr lang="nl-NL" sz="1400" dirty="0">
              <a:cs typeface="Calibri"/>
            </a:endParaRPr>
          </a:p>
          <a:p>
            <a:endParaRPr lang="nl-NL" sz="1400">
              <a:ea typeface="Calibri" panose="020F0502020204030204"/>
              <a:cs typeface="Calibri" panose="020F0502020204030204"/>
            </a:endParaRPr>
          </a:p>
          <a:p>
            <a:endParaRPr lang="nl-NL" sz="1400" dirty="0">
              <a:ea typeface="+mn-lt"/>
              <a:cs typeface="+mn-lt"/>
            </a:endParaRPr>
          </a:p>
          <a:p>
            <a:endParaRPr lang="nl-NL" sz="1400">
              <a:ea typeface="+mn-lt"/>
              <a:cs typeface="+mn-lt"/>
            </a:endParaRPr>
          </a:p>
          <a:p>
            <a:endParaRPr lang="nl-NL" sz="1400" dirty="0">
              <a:ea typeface="+mn-lt"/>
              <a:cs typeface="+mn-lt"/>
            </a:endParaRPr>
          </a:p>
          <a:p>
            <a:endParaRPr lang="nl-NL" sz="1400">
              <a:ea typeface="+mn-lt"/>
              <a:cs typeface="+mn-lt"/>
            </a:endParaRPr>
          </a:p>
          <a:p>
            <a:endParaRPr lang="nl-NL" sz="1400"/>
          </a:p>
          <a:p>
            <a:endParaRPr lang="nl-NL" sz="1400" b="1" dirty="0">
              <a:ea typeface="Calibri"/>
              <a:cs typeface="Calibri"/>
            </a:endParaRPr>
          </a:p>
        </p:txBody>
      </p:sp>
      <p:graphicFrame>
        <p:nvGraphicFramePr>
          <p:cNvPr id="2" name="Tabel 2">
            <a:extLst>
              <a:ext uri="{FF2B5EF4-FFF2-40B4-BE49-F238E27FC236}">
                <a16:creationId xmlns:a16="http://schemas.microsoft.com/office/drawing/2014/main" id="{31336D9C-2811-9810-94E1-992D97EF2E42}"/>
              </a:ext>
            </a:extLst>
          </p:cNvPr>
          <p:cNvGraphicFramePr>
            <a:graphicFrameLocks noGrp="1"/>
          </p:cNvGraphicFramePr>
          <p:nvPr>
            <p:extLst>
              <p:ext uri="{D42A27DB-BD31-4B8C-83A1-F6EECF244321}">
                <p14:modId xmlns:p14="http://schemas.microsoft.com/office/powerpoint/2010/main" val="1887995640"/>
              </p:ext>
            </p:extLst>
          </p:nvPr>
        </p:nvGraphicFramePr>
        <p:xfrm>
          <a:off x="817217" y="1385956"/>
          <a:ext cx="10421525" cy="4580613"/>
        </p:xfrm>
        <a:graphic>
          <a:graphicData uri="http://schemas.openxmlformats.org/drawingml/2006/table">
            <a:tbl>
              <a:tblPr firstRow="1" bandRow="1">
                <a:tableStyleId>{5C22544A-7EE6-4342-B048-85BDC9FD1C3A}</a:tableStyleId>
              </a:tblPr>
              <a:tblGrid>
                <a:gridCol w="4682433">
                  <a:extLst>
                    <a:ext uri="{9D8B030D-6E8A-4147-A177-3AD203B41FA5}">
                      <a16:colId xmlns:a16="http://schemas.microsoft.com/office/drawing/2014/main" val="162025300"/>
                    </a:ext>
                  </a:extLst>
                </a:gridCol>
                <a:gridCol w="208280">
                  <a:extLst>
                    <a:ext uri="{9D8B030D-6E8A-4147-A177-3AD203B41FA5}">
                      <a16:colId xmlns:a16="http://schemas.microsoft.com/office/drawing/2014/main" val="3858926910"/>
                    </a:ext>
                  </a:extLst>
                </a:gridCol>
                <a:gridCol w="5530812">
                  <a:extLst>
                    <a:ext uri="{9D8B030D-6E8A-4147-A177-3AD203B41FA5}">
                      <a16:colId xmlns:a16="http://schemas.microsoft.com/office/drawing/2014/main" val="2800804759"/>
                    </a:ext>
                  </a:extLst>
                </a:gridCol>
              </a:tblGrid>
              <a:tr h="552173">
                <a:tc>
                  <a:txBody>
                    <a:bodyPr/>
                    <a:lstStyle/>
                    <a:p>
                      <a:r>
                        <a:rPr lang="nl-NL" dirty="0" err="1"/>
                        <a:t>dcypher</a:t>
                      </a:r>
                    </a:p>
                  </a:txBody>
                  <a:tcPr/>
                </a:tc>
                <a:tc>
                  <a:txBody>
                    <a:bodyPr/>
                    <a:lstStyle/>
                    <a:p>
                      <a:endParaRPr lang="nl-NL"/>
                    </a:p>
                  </a:txBody>
                  <a:tcPr/>
                </a:tc>
                <a:tc>
                  <a:txBody>
                    <a:bodyPr/>
                    <a:lstStyle/>
                    <a:p>
                      <a:r>
                        <a:rPr lang="nl-NL" dirty="0"/>
                        <a:t>Topsector ICT</a:t>
                      </a:r>
                    </a:p>
                  </a:txBody>
                  <a:tcPr/>
                </a:tc>
                <a:extLst>
                  <a:ext uri="{0D108BD9-81ED-4DB2-BD59-A6C34878D82A}">
                    <a16:rowId xmlns:a16="http://schemas.microsoft.com/office/drawing/2014/main" val="1512232367"/>
                  </a:ext>
                </a:extLst>
              </a:tr>
              <a:tr h="370840">
                <a:tc>
                  <a:txBody>
                    <a:bodyPr/>
                    <a:lstStyle/>
                    <a:p>
                      <a:pPr marL="0" marR="0" lvl="0" indent="0" algn="l">
                        <a:lnSpc>
                          <a:spcPct val="100000"/>
                        </a:lnSpc>
                        <a:spcBef>
                          <a:spcPts val="0"/>
                        </a:spcBef>
                        <a:spcAft>
                          <a:spcPts val="0"/>
                        </a:spcAft>
                        <a:buNone/>
                      </a:pPr>
                      <a:r>
                        <a:rPr lang="nl-NL" sz="1800" b="0" i="0" u="none" strike="noStrike" noProof="0" dirty="0">
                          <a:latin typeface="Calibri"/>
                        </a:rPr>
                        <a:t>BGP Kwartiermaker</a:t>
                      </a:r>
                    </a:p>
                    <a:p>
                      <a:pPr marL="0" marR="0" lvl="0" indent="0" algn="l">
                        <a:lnSpc>
                          <a:spcPct val="100000"/>
                        </a:lnSpc>
                        <a:spcBef>
                          <a:spcPts val="0"/>
                        </a:spcBef>
                        <a:spcAft>
                          <a:spcPts val="0"/>
                        </a:spcAft>
                        <a:buNone/>
                      </a:pPr>
                      <a:r>
                        <a:rPr lang="nl-NL" sz="1800" b="0" i="0" u="none" strike="noStrike" noProof="0" dirty="0">
                          <a:latin typeface="Calibri"/>
                        </a:rPr>
                        <a:t>Patrick de Graaf, TNO</a:t>
                      </a:r>
                    </a:p>
                    <a:p>
                      <a:pPr marL="0" marR="0" lvl="0" indent="0" algn="l">
                        <a:lnSpc>
                          <a:spcPct val="100000"/>
                        </a:lnSpc>
                        <a:spcBef>
                          <a:spcPts val="0"/>
                        </a:spcBef>
                        <a:spcAft>
                          <a:spcPts val="0"/>
                        </a:spcAft>
                        <a:buNone/>
                      </a:pPr>
                      <a:r>
                        <a:rPr lang="nl-NL" sz="1800" b="0" i="0" u="none" strike="noStrike" noProof="0" dirty="0">
                          <a:latin typeface="Calibri"/>
                          <a:hlinkClick r:id="rId2"/>
                        </a:rPr>
                        <a:t>patrick.degraaf@tno.nl</a:t>
                      </a:r>
                      <a:endParaRPr lang="nl-NL"/>
                    </a:p>
                  </a:txBody>
                  <a:tcPr/>
                </a:tc>
                <a:tc>
                  <a:txBody>
                    <a:bodyPr/>
                    <a:lstStyle/>
                    <a:p>
                      <a:endParaRPr lang="nl-NL"/>
                    </a:p>
                  </a:txBody>
                  <a:tcPr/>
                </a:tc>
                <a:tc>
                  <a:txBody>
                    <a:bodyPr/>
                    <a:lstStyle/>
                    <a:p>
                      <a:pPr marL="0" marR="0" lvl="0" indent="0" algn="l">
                        <a:lnSpc>
                          <a:spcPct val="100000"/>
                        </a:lnSpc>
                        <a:spcBef>
                          <a:spcPts val="0"/>
                        </a:spcBef>
                        <a:spcAft>
                          <a:spcPts val="0"/>
                        </a:spcAft>
                        <a:buNone/>
                      </a:pPr>
                      <a:r>
                        <a:rPr lang="nl-NL" sz="1800" b="0" i="0" u="none" strike="noStrike" noProof="0" dirty="0">
                          <a:latin typeface="Calibri"/>
                        </a:rPr>
                        <a:t>Directeur</a:t>
                      </a:r>
                      <a:endParaRPr lang="nl-NL" b="0" dirty="0"/>
                    </a:p>
                    <a:p>
                      <a:pPr marL="0" marR="0" lvl="0" indent="0" algn="l">
                        <a:lnSpc>
                          <a:spcPct val="100000"/>
                        </a:lnSpc>
                        <a:spcBef>
                          <a:spcPts val="0"/>
                        </a:spcBef>
                        <a:spcAft>
                          <a:spcPts val="0"/>
                        </a:spcAft>
                        <a:buNone/>
                      </a:pPr>
                      <a:r>
                        <a:rPr lang="nl-NL" sz="1800" b="0" i="0" u="none" strike="noStrike" noProof="0" dirty="0">
                          <a:latin typeface="Calibri"/>
                        </a:rPr>
                        <a:t>Frits Grotenhuis</a:t>
                      </a:r>
                    </a:p>
                    <a:p>
                      <a:pPr marL="0" marR="0" lvl="0" indent="0" algn="l">
                        <a:lnSpc>
                          <a:spcPct val="100000"/>
                        </a:lnSpc>
                        <a:spcBef>
                          <a:spcPts val="0"/>
                        </a:spcBef>
                        <a:spcAft>
                          <a:spcPts val="0"/>
                        </a:spcAft>
                        <a:buNone/>
                      </a:pPr>
                      <a:r>
                        <a:rPr lang="nl-NL" sz="1800" b="0" i="0" u="none" strike="noStrike" noProof="0" dirty="0">
                          <a:latin typeface="Calibri"/>
                          <a:hlinkClick r:id="rId3"/>
                        </a:rPr>
                        <a:t>frits.grotenhuis@dutchdigitaldelta.nl</a:t>
                      </a:r>
                      <a:endParaRPr lang="nl-NL" sz="1800" b="0" i="0" u="none" strike="noStrike" noProof="0">
                        <a:latin typeface="Calibri"/>
                      </a:endParaRPr>
                    </a:p>
                  </a:txBody>
                  <a:tcPr/>
                </a:tc>
                <a:extLst>
                  <a:ext uri="{0D108BD9-81ED-4DB2-BD59-A6C34878D82A}">
                    <a16:rowId xmlns:a16="http://schemas.microsoft.com/office/drawing/2014/main" val="3502355833"/>
                  </a:ext>
                </a:extLst>
              </a:tr>
              <a:tr h="370840">
                <a:tc>
                  <a:txBody>
                    <a:bodyPr/>
                    <a:lstStyle/>
                    <a:p>
                      <a:pPr marL="0" marR="0" lvl="0" indent="0" algn="l">
                        <a:lnSpc>
                          <a:spcPct val="100000"/>
                        </a:lnSpc>
                        <a:spcBef>
                          <a:spcPts val="0"/>
                        </a:spcBef>
                        <a:spcAft>
                          <a:spcPts val="0"/>
                        </a:spcAft>
                        <a:buNone/>
                      </a:pPr>
                      <a:r>
                        <a:rPr lang="nl-NL" sz="1800" b="0" i="0" u="none" strike="noStrike" noProof="0" dirty="0">
                          <a:latin typeface="Calibri"/>
                        </a:rPr>
                        <a:t>BGP Technical lead </a:t>
                      </a:r>
                      <a:br>
                        <a:rPr lang="nl-NL" sz="1800" b="0" i="0" u="none" strike="noStrike" noProof="0" dirty="0">
                          <a:latin typeface="Calibri"/>
                        </a:rPr>
                      </a:br>
                      <a:r>
                        <a:rPr lang="nl-NL" sz="1800" b="0" i="0" u="none" strike="noStrike" noProof="0" dirty="0">
                          <a:latin typeface="Calibri"/>
                        </a:rPr>
                        <a:t>Tom van Schie, TNO</a:t>
                      </a:r>
                      <a:endParaRPr lang="nl-NL" sz="1800" b="0" i="0" u="none" strike="noStrike" noProof="0">
                        <a:latin typeface="Calibri"/>
                      </a:endParaRPr>
                    </a:p>
                    <a:p>
                      <a:pPr marL="0" marR="0" lvl="0" indent="0" algn="l">
                        <a:lnSpc>
                          <a:spcPct val="100000"/>
                        </a:lnSpc>
                        <a:spcBef>
                          <a:spcPts val="0"/>
                        </a:spcBef>
                        <a:spcAft>
                          <a:spcPts val="0"/>
                        </a:spcAft>
                        <a:buNone/>
                      </a:pPr>
                      <a:r>
                        <a:rPr lang="nl-NL" sz="1800" b="0" i="0" u="none" strike="noStrike" noProof="0" dirty="0">
                          <a:latin typeface="Calibri"/>
                          <a:hlinkClick r:id="rId4"/>
                        </a:rPr>
                        <a:t>tom.vanschie@tno.nl</a:t>
                      </a:r>
                      <a:r>
                        <a:rPr lang="nl-NL" sz="1800" b="0" i="0" u="none" strike="noStrike" noProof="0" dirty="0">
                          <a:latin typeface="Calibri"/>
                        </a:rPr>
                        <a:t> </a:t>
                      </a:r>
                      <a:endParaRPr lang="nl-NL"/>
                    </a:p>
                  </a:txBody>
                  <a:tcPr/>
                </a:tc>
                <a:tc>
                  <a:txBody>
                    <a:bodyPr/>
                    <a:lstStyle/>
                    <a:p>
                      <a:endParaRPr lang="nl-NL"/>
                    </a:p>
                  </a:txBody>
                  <a:tcPr/>
                </a:tc>
                <a:tc>
                  <a:txBody>
                    <a:bodyPr/>
                    <a:lstStyle/>
                    <a:p>
                      <a:r>
                        <a:rPr lang="nl-NL" dirty="0"/>
                        <a:t>Programmamanager</a:t>
                      </a:r>
                    </a:p>
                    <a:p>
                      <a:pPr lvl="0">
                        <a:buNone/>
                      </a:pPr>
                      <a:r>
                        <a:rPr lang="nl-NL" dirty="0"/>
                        <a:t>Jasper </a:t>
                      </a:r>
                      <a:r>
                        <a:rPr lang="nl-NL" dirty="0" err="1"/>
                        <a:t>Renema</a:t>
                      </a:r>
                      <a:endParaRPr lang="nl-NL"/>
                    </a:p>
                    <a:p>
                      <a:pPr lvl="0">
                        <a:buNone/>
                      </a:pPr>
                      <a:r>
                        <a:rPr lang="nl-NL" dirty="0">
                          <a:hlinkClick r:id="rId5"/>
                        </a:rPr>
                        <a:t>jasper.renema@ecp.nl</a:t>
                      </a:r>
                      <a:r>
                        <a:rPr lang="nl-NL" dirty="0"/>
                        <a:t> </a:t>
                      </a:r>
                    </a:p>
                  </a:txBody>
                  <a:tcPr/>
                </a:tc>
                <a:extLst>
                  <a:ext uri="{0D108BD9-81ED-4DB2-BD59-A6C34878D82A}">
                    <a16:rowId xmlns:a16="http://schemas.microsoft.com/office/drawing/2014/main" val="2927373167"/>
                  </a:ext>
                </a:extLst>
              </a:tr>
              <a:tr h="370840">
                <a:tc>
                  <a:txBody>
                    <a:bodyPr/>
                    <a:lstStyle/>
                    <a:p>
                      <a:pPr marL="0" marR="0" lvl="0" indent="0" algn="l">
                        <a:lnSpc>
                          <a:spcPct val="100000"/>
                        </a:lnSpc>
                        <a:spcBef>
                          <a:spcPts val="0"/>
                        </a:spcBef>
                        <a:spcAft>
                          <a:spcPts val="0"/>
                        </a:spcAft>
                        <a:buNone/>
                      </a:pPr>
                      <a:r>
                        <a:rPr lang="nl-NL" sz="1800" b="0" i="0" u="none" strike="noStrike" noProof="0" dirty="0">
                          <a:latin typeface="Calibri"/>
                        </a:rPr>
                        <a:t>Directeur </a:t>
                      </a:r>
                      <a:endParaRPr lang="nl-NL" dirty="0"/>
                    </a:p>
                    <a:p>
                      <a:pPr marL="0" marR="0" lvl="0" indent="0" algn="l">
                        <a:lnSpc>
                          <a:spcPct val="100000"/>
                        </a:lnSpc>
                        <a:spcBef>
                          <a:spcPts val="0"/>
                        </a:spcBef>
                        <a:spcAft>
                          <a:spcPts val="0"/>
                        </a:spcAft>
                        <a:buNone/>
                      </a:pPr>
                      <a:r>
                        <a:rPr lang="nl-NL" sz="1800" b="0" i="0" u="none" strike="noStrike" noProof="0" dirty="0">
                          <a:latin typeface="Calibri"/>
                        </a:rPr>
                        <a:t>Eddy Boot</a:t>
                      </a:r>
                      <a:endParaRPr lang="nl-NL" dirty="0"/>
                    </a:p>
                    <a:p>
                      <a:pPr marL="0" marR="0" lvl="0" indent="0" algn="l">
                        <a:lnSpc>
                          <a:spcPct val="100000"/>
                        </a:lnSpc>
                        <a:spcBef>
                          <a:spcPts val="0"/>
                        </a:spcBef>
                        <a:spcAft>
                          <a:spcPts val="0"/>
                        </a:spcAft>
                        <a:buNone/>
                      </a:pPr>
                      <a:r>
                        <a:rPr lang="nl-NL" sz="1800" b="0" i="0" u="none" strike="noStrike" noProof="0" dirty="0">
                          <a:latin typeface="Calibri"/>
                          <a:hlinkClick r:id="rId6"/>
                        </a:rPr>
                        <a:t>eddy.boot@dcypher.nl</a:t>
                      </a:r>
                      <a:endParaRPr lang="nl-NL"/>
                    </a:p>
                  </a:txBody>
                  <a:tcPr/>
                </a:tc>
                <a:tc>
                  <a:txBody>
                    <a:bodyPr/>
                    <a:lstStyle/>
                    <a:p>
                      <a:endParaRPr lang="nl-NL"/>
                    </a:p>
                  </a:txBody>
                  <a:tcPr/>
                </a:tc>
                <a:tc>
                  <a:txBody>
                    <a:bodyPr/>
                    <a:lstStyle/>
                    <a:p>
                      <a:r>
                        <a:rPr lang="nl-NL" dirty="0"/>
                        <a:t>Communicatieadviseur</a:t>
                      </a:r>
                    </a:p>
                    <a:p>
                      <a:pPr lvl="0">
                        <a:buNone/>
                      </a:pPr>
                      <a:r>
                        <a:rPr lang="nl-NL" dirty="0"/>
                        <a:t>Tessa Weber</a:t>
                      </a:r>
                    </a:p>
                    <a:p>
                      <a:pPr lvl="0">
                        <a:buNone/>
                      </a:pPr>
                      <a:r>
                        <a:rPr lang="nl-NL" dirty="0">
                          <a:hlinkClick r:id="rId7"/>
                        </a:rPr>
                        <a:t>tessa.weber@ecp.nl</a:t>
                      </a:r>
                      <a:r>
                        <a:rPr lang="nl-NL" dirty="0"/>
                        <a:t> </a:t>
                      </a:r>
                    </a:p>
                  </a:txBody>
                  <a:tcPr/>
                </a:tc>
                <a:extLst>
                  <a:ext uri="{0D108BD9-81ED-4DB2-BD59-A6C34878D82A}">
                    <a16:rowId xmlns:a16="http://schemas.microsoft.com/office/drawing/2014/main" val="4192956428"/>
                  </a:ext>
                </a:extLst>
              </a:tr>
              <a:tr h="370840">
                <a:tc>
                  <a:txBody>
                    <a:bodyPr/>
                    <a:lstStyle/>
                    <a:p>
                      <a:pPr marL="0" marR="0" lvl="0" indent="0" algn="l">
                        <a:lnSpc>
                          <a:spcPct val="100000"/>
                        </a:lnSpc>
                        <a:spcBef>
                          <a:spcPts val="0"/>
                        </a:spcBef>
                        <a:spcAft>
                          <a:spcPts val="0"/>
                        </a:spcAft>
                        <a:buNone/>
                      </a:pPr>
                      <a:r>
                        <a:rPr lang="nl-NL" sz="1800" b="0" i="0" u="none" strike="noStrike" noProof="0" dirty="0"/>
                        <a:t>Projectcoördinator</a:t>
                      </a:r>
                      <a:endParaRPr lang="nl-NL" dirty="0"/>
                    </a:p>
                    <a:p>
                      <a:pPr marL="0" marR="0" lvl="0" indent="0" algn="l">
                        <a:lnSpc>
                          <a:spcPct val="100000"/>
                        </a:lnSpc>
                        <a:spcBef>
                          <a:spcPts val="0"/>
                        </a:spcBef>
                        <a:spcAft>
                          <a:spcPts val="0"/>
                        </a:spcAft>
                        <a:buNone/>
                      </a:pPr>
                      <a:r>
                        <a:rPr lang="nl-NL" sz="1800" b="0" i="0" u="none" strike="noStrike" noProof="0" dirty="0">
                          <a:latin typeface="Calibri"/>
                        </a:rPr>
                        <a:t>Roos-Marie van der </a:t>
                      </a:r>
                      <a:r>
                        <a:rPr lang="nl-NL" sz="1800" b="0" i="0" u="none" strike="noStrike" noProof="0" dirty="0" err="1">
                          <a:latin typeface="Calibri"/>
                        </a:rPr>
                        <a:t>Veldt</a:t>
                      </a:r>
                      <a:r>
                        <a:rPr lang="nl-NL" sz="1800" b="0" i="0" u="none" strike="noStrike" noProof="0" dirty="0">
                          <a:latin typeface="Calibri"/>
                        </a:rPr>
                        <a:t>, RvO</a:t>
                      </a:r>
                      <a:endParaRPr lang="en-US" sz="1800" b="0" i="0" u="none" strike="noStrike" noProof="0">
                        <a:latin typeface="Calibri"/>
                      </a:endParaRPr>
                    </a:p>
                    <a:p>
                      <a:pPr marL="0" marR="0" lvl="0" indent="0" algn="l">
                        <a:lnSpc>
                          <a:spcPct val="100000"/>
                        </a:lnSpc>
                        <a:spcBef>
                          <a:spcPts val="0"/>
                        </a:spcBef>
                        <a:spcAft>
                          <a:spcPts val="0"/>
                        </a:spcAft>
                        <a:buNone/>
                      </a:pPr>
                      <a:r>
                        <a:rPr lang="nl-NL" sz="1800" b="0" i="0" u="none" strike="noStrike" noProof="0" dirty="0">
                          <a:latin typeface="Calibri"/>
                          <a:hlinkClick r:id="rId8"/>
                        </a:rPr>
                        <a:t>roosmarie.vanderveldt@rvo.nl</a:t>
                      </a:r>
                      <a:r>
                        <a:rPr lang="nl-NL" sz="1800" b="0" i="0" u="none" strike="noStrike" noProof="0" dirty="0">
                          <a:latin typeface="Calibri"/>
                        </a:rPr>
                        <a:t> </a:t>
                      </a:r>
                      <a:endParaRPr lang="nl-NL" dirty="0"/>
                    </a:p>
                  </a:txBody>
                  <a:tcPr/>
                </a:tc>
                <a:tc>
                  <a:txBody>
                    <a:bodyPr/>
                    <a:lstStyle/>
                    <a:p>
                      <a:endParaRPr lang="nl-NL"/>
                    </a:p>
                  </a:txBody>
                  <a:tcPr/>
                </a:tc>
                <a:tc>
                  <a:txBody>
                    <a:bodyPr/>
                    <a:lstStyle/>
                    <a:p>
                      <a:endParaRPr lang="nl-NL"/>
                    </a:p>
                  </a:txBody>
                  <a:tcPr/>
                </a:tc>
                <a:extLst>
                  <a:ext uri="{0D108BD9-81ED-4DB2-BD59-A6C34878D82A}">
                    <a16:rowId xmlns:a16="http://schemas.microsoft.com/office/drawing/2014/main" val="4264625185"/>
                  </a:ext>
                </a:extLst>
              </a:tr>
              <a:tr h="370840">
                <a:tc>
                  <a:txBody>
                    <a:bodyPr/>
                    <a:lstStyle/>
                    <a:p>
                      <a:endParaRPr lang="nl-NL"/>
                    </a:p>
                  </a:txBody>
                  <a:tcPr/>
                </a:tc>
                <a:tc>
                  <a:txBody>
                    <a:bodyPr/>
                    <a:lstStyle/>
                    <a:p>
                      <a:endParaRPr lang="nl-NL"/>
                    </a:p>
                  </a:txBody>
                  <a:tcPr/>
                </a:tc>
                <a:tc>
                  <a:txBody>
                    <a:bodyPr/>
                    <a:lstStyle/>
                    <a:p>
                      <a:endParaRPr lang="nl-NL"/>
                    </a:p>
                  </a:txBody>
                  <a:tcPr/>
                </a:tc>
                <a:extLst>
                  <a:ext uri="{0D108BD9-81ED-4DB2-BD59-A6C34878D82A}">
                    <a16:rowId xmlns:a16="http://schemas.microsoft.com/office/drawing/2014/main" val="199463991"/>
                  </a:ext>
                </a:extLst>
              </a:tr>
            </a:tbl>
          </a:graphicData>
        </a:graphic>
      </p:graphicFrame>
    </p:spTree>
    <p:extLst>
      <p:ext uri="{BB962C8B-B14F-4D97-AF65-F5344CB8AC3E}">
        <p14:creationId xmlns:p14="http://schemas.microsoft.com/office/powerpoint/2010/main" val="32632390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E86A3D64-34A4-444B-905A-958076F35899}"/>
              </a:ext>
            </a:extLst>
          </p:cNvPr>
          <p:cNvSpPr txBox="1"/>
          <p:nvPr/>
        </p:nvSpPr>
        <p:spPr>
          <a:xfrm>
            <a:off x="1200150" y="1200150"/>
            <a:ext cx="9163050" cy="4401205"/>
          </a:xfrm>
          <a:prstGeom prst="rect">
            <a:avLst/>
          </a:prstGeom>
          <a:noFill/>
        </p:spPr>
        <p:txBody>
          <a:bodyPr wrap="square" lIns="91440" tIns="45720" rIns="91440" bIns="45720" rtlCol="0" anchor="t">
            <a:spAutoFit/>
          </a:bodyPr>
          <a:lstStyle/>
          <a:p>
            <a:r>
              <a:rPr lang="nl-NL" sz="2800" b="1" dirty="0"/>
              <a:t>Handleiding</a:t>
            </a:r>
          </a:p>
          <a:p>
            <a:endParaRPr lang="nl-NL" sz="2800"/>
          </a:p>
          <a:p>
            <a:r>
              <a:rPr lang="nl-NL" sz="2800" dirty="0"/>
              <a:t>Deze </a:t>
            </a:r>
            <a:r>
              <a:rPr lang="nl-NL" sz="2800" dirty="0" err="1"/>
              <a:t>toolkit</a:t>
            </a:r>
            <a:r>
              <a:rPr lang="nl-NL" sz="2800" dirty="0"/>
              <a:t> bevat communicatiemiddelen voor het verspreiden van informatie:</a:t>
            </a:r>
            <a:endParaRPr lang="nl-NL" sz="2800" dirty="0">
              <a:cs typeface="Calibri"/>
            </a:endParaRPr>
          </a:p>
          <a:p>
            <a:pPr marL="514350" indent="-514350">
              <a:buFont typeface="+mj-lt"/>
              <a:buAutoNum type="arabicPeriod"/>
            </a:pPr>
            <a:r>
              <a:rPr lang="nl-NL" sz="2800" dirty="0"/>
              <a:t>Onder de achterban van de aan het BGP Cybersecurity deelnemende organisaties. </a:t>
            </a:r>
          </a:p>
          <a:p>
            <a:pPr marL="514350" indent="-514350">
              <a:buFont typeface="+mj-lt"/>
              <a:buAutoNum type="arabicPeriod"/>
            </a:pPr>
            <a:r>
              <a:rPr lang="nl-NL" sz="2800" dirty="0"/>
              <a:t>Onder pers en overige geïnteresseerden. </a:t>
            </a:r>
            <a:endParaRPr lang="nl-NL" sz="2800" dirty="0">
              <a:cs typeface="Calibri"/>
            </a:endParaRPr>
          </a:p>
          <a:p>
            <a:pPr marL="514350" indent="-514350">
              <a:buFont typeface="+mj-lt"/>
              <a:buAutoNum type="arabicPeriod"/>
            </a:pPr>
            <a:endParaRPr lang="nl-NL" sz="2800"/>
          </a:p>
          <a:p>
            <a:r>
              <a:rPr lang="nl-NL" sz="2800" dirty="0"/>
              <a:t>Bij twijfel of vragen over het (juiste) gebruik van de </a:t>
            </a:r>
            <a:r>
              <a:rPr lang="nl-NL" sz="2800" dirty="0" err="1"/>
              <a:t>toolkit</a:t>
            </a:r>
            <a:r>
              <a:rPr lang="nl-NL" sz="2800" dirty="0"/>
              <a:t>, neem contact op met </a:t>
            </a:r>
            <a:r>
              <a:rPr lang="nl-NL" sz="2800" dirty="0">
                <a:hlinkClick r:id="rId2"/>
              </a:rPr>
              <a:t>Tessa Weber</a:t>
            </a:r>
            <a:r>
              <a:rPr lang="nl-NL" sz="2800" dirty="0"/>
              <a:t>, Team </a:t>
            </a:r>
            <a:r>
              <a:rPr lang="nl-NL" sz="2800" dirty="0" err="1"/>
              <a:t>dutch</a:t>
            </a:r>
            <a:r>
              <a:rPr lang="nl-NL" sz="2800" dirty="0"/>
              <a:t> digital delta</a:t>
            </a:r>
          </a:p>
        </p:txBody>
      </p:sp>
    </p:spTree>
    <p:extLst>
      <p:ext uri="{BB962C8B-B14F-4D97-AF65-F5344CB8AC3E}">
        <p14:creationId xmlns:p14="http://schemas.microsoft.com/office/powerpoint/2010/main" val="28684964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DFAC8659-39D5-9047-A336-A31BD0CD83E3}"/>
              </a:ext>
            </a:extLst>
          </p:cNvPr>
          <p:cNvSpPr txBox="1"/>
          <p:nvPr/>
        </p:nvSpPr>
        <p:spPr>
          <a:xfrm>
            <a:off x="1200150" y="1200150"/>
            <a:ext cx="9163050" cy="3970318"/>
          </a:xfrm>
          <a:prstGeom prst="rect">
            <a:avLst/>
          </a:prstGeom>
          <a:noFill/>
        </p:spPr>
        <p:txBody>
          <a:bodyPr wrap="square" lIns="91440" tIns="45720" rIns="91440" bIns="45720" rtlCol="0" anchor="t">
            <a:spAutoFit/>
          </a:bodyPr>
          <a:lstStyle/>
          <a:p>
            <a:r>
              <a:rPr lang="nl-NL" sz="2800" b="1" dirty="0"/>
              <a:t>Communicatiemiddelen in deze </a:t>
            </a:r>
            <a:r>
              <a:rPr lang="nl-NL" sz="2800" b="1" dirty="0" err="1"/>
              <a:t>toolkit</a:t>
            </a:r>
            <a:r>
              <a:rPr lang="nl-NL" sz="2800" b="1" dirty="0"/>
              <a:t>:</a:t>
            </a:r>
            <a:endParaRPr lang="nl-NL" sz="2800" b="1">
              <a:ea typeface="Calibri"/>
              <a:cs typeface="Calibri"/>
            </a:endParaRPr>
          </a:p>
          <a:p>
            <a:endParaRPr lang="nl-NL" sz="2800" b="1" dirty="0"/>
          </a:p>
          <a:p>
            <a:pPr marL="457200" indent="-457200">
              <a:buFont typeface="Arial"/>
              <a:buChar char="•"/>
            </a:pPr>
            <a:r>
              <a:rPr lang="nl-NL" sz="2800" dirty="0"/>
              <a:t>Kernboodschappen</a:t>
            </a:r>
            <a:endParaRPr lang="nl-NL" sz="2800" dirty="0">
              <a:ea typeface="Calibri"/>
              <a:cs typeface="Calibri"/>
            </a:endParaRPr>
          </a:p>
          <a:p>
            <a:pPr marL="514350" indent="-514350">
              <a:buFont typeface="Arial" panose="020B0604020202020204" pitchFamily="34" charset="0"/>
              <a:buChar char="•"/>
            </a:pPr>
            <a:r>
              <a:rPr lang="nl-NL" sz="2800" dirty="0"/>
              <a:t>Beeldmateriaal</a:t>
            </a:r>
            <a:endParaRPr lang="nl-NL" sz="2800">
              <a:ea typeface="Calibri"/>
              <a:cs typeface="Calibri"/>
            </a:endParaRPr>
          </a:p>
          <a:p>
            <a:pPr marL="514350" indent="-514350">
              <a:buFont typeface="Arial" panose="020B0604020202020204" pitchFamily="34" charset="0"/>
              <a:buChar char="•"/>
            </a:pPr>
            <a:r>
              <a:rPr lang="nl-NL" sz="2800" dirty="0"/>
              <a:t>Toelichting</a:t>
            </a:r>
            <a:endParaRPr lang="nl-NL" sz="2800" dirty="0">
              <a:cs typeface="Calibri"/>
            </a:endParaRPr>
          </a:p>
          <a:p>
            <a:pPr marL="514350" indent="-514350">
              <a:buFont typeface="Arial" panose="020B0604020202020204" pitchFamily="34" charset="0"/>
              <a:buChar char="•"/>
            </a:pPr>
            <a:r>
              <a:rPr lang="nl-NL" sz="2800" dirty="0">
                <a:cs typeface="Calibri"/>
              </a:rPr>
              <a:t>De 7 thema's</a:t>
            </a:r>
            <a:endParaRPr lang="nl-NL" sz="2800" dirty="0"/>
          </a:p>
          <a:p>
            <a:pPr marL="514350" indent="-514350">
              <a:buFont typeface="Arial" panose="020B0604020202020204" pitchFamily="34" charset="0"/>
              <a:buChar char="•"/>
            </a:pPr>
            <a:r>
              <a:rPr lang="nl-NL" sz="2800" dirty="0"/>
              <a:t>Q&amp;A </a:t>
            </a:r>
            <a:endParaRPr lang="nl-NL" sz="2800" i="1" dirty="0">
              <a:cs typeface="Calibri"/>
            </a:endParaRPr>
          </a:p>
          <a:p>
            <a:pPr marL="514350" indent="-514350">
              <a:buFont typeface="Arial" panose="020B0604020202020204" pitchFamily="34" charset="0"/>
              <a:buChar char="•"/>
            </a:pPr>
            <a:r>
              <a:rPr lang="nl-NL" sz="2800" dirty="0">
                <a:cs typeface="Calibri" panose="020F0502020204030204"/>
              </a:rPr>
              <a:t>Linken naar de 10 topsectoren</a:t>
            </a:r>
            <a:endParaRPr lang="nl-NL" sz="2800" i="1" dirty="0">
              <a:cs typeface="Calibri" panose="020F0502020204030204"/>
            </a:endParaRPr>
          </a:p>
          <a:p>
            <a:pPr marL="514350" indent="-514350">
              <a:buFont typeface="Arial" panose="020B0604020202020204" pitchFamily="34" charset="0"/>
              <a:buChar char="•"/>
            </a:pPr>
            <a:r>
              <a:rPr lang="nl-NL" sz="2800" dirty="0"/>
              <a:t>Contactpersonen</a:t>
            </a:r>
            <a:endParaRPr lang="nl-NL" sz="2800">
              <a:ea typeface="Calibri"/>
              <a:cs typeface="Calibri"/>
            </a:endParaRPr>
          </a:p>
        </p:txBody>
      </p:sp>
    </p:spTree>
    <p:extLst>
      <p:ext uri="{BB962C8B-B14F-4D97-AF65-F5344CB8AC3E}">
        <p14:creationId xmlns:p14="http://schemas.microsoft.com/office/powerpoint/2010/main" val="18788265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vak 9">
            <a:extLst>
              <a:ext uri="{FF2B5EF4-FFF2-40B4-BE49-F238E27FC236}">
                <a16:creationId xmlns:a16="http://schemas.microsoft.com/office/drawing/2014/main" id="{0706AC8B-5CEC-C847-A5E9-1E06C92976B4}"/>
              </a:ext>
            </a:extLst>
          </p:cNvPr>
          <p:cNvSpPr txBox="1"/>
          <p:nvPr/>
        </p:nvSpPr>
        <p:spPr>
          <a:xfrm>
            <a:off x="957193" y="763933"/>
            <a:ext cx="10433049" cy="4370427"/>
          </a:xfrm>
          <a:prstGeom prst="rect">
            <a:avLst/>
          </a:prstGeom>
          <a:noFill/>
        </p:spPr>
        <p:txBody>
          <a:bodyPr wrap="square" lIns="91440" tIns="45720" rIns="91440" bIns="45720" rtlCol="0" anchor="t">
            <a:spAutoFit/>
          </a:bodyPr>
          <a:lstStyle/>
          <a:p>
            <a:r>
              <a:rPr lang="nl-NL" sz="2800" b="1" dirty="0"/>
              <a:t>Kernboodschappen</a:t>
            </a:r>
          </a:p>
          <a:p>
            <a:r>
              <a:rPr lang="nl-NL" i="1" dirty="0"/>
              <a:t>Kernboodschappen fungeren als handvat voor communicatie. Alle uitingen (intern en extern) dienen hier ondersteunend aan te zijn. </a:t>
            </a:r>
            <a:endParaRPr lang="nl-NL" i="1" dirty="0">
              <a:cs typeface="Calibri"/>
            </a:endParaRPr>
          </a:p>
          <a:p>
            <a:endParaRPr lang="nl-NL" sz="2800"/>
          </a:p>
          <a:p>
            <a:r>
              <a:rPr lang="nl-NL" sz="2000" b="1" dirty="0"/>
              <a:t>1) Waartoe bestaat het programma</a:t>
            </a:r>
            <a:endParaRPr lang="nl-NL" sz="2000" b="1">
              <a:cs typeface="Calibri"/>
            </a:endParaRPr>
          </a:p>
          <a:p>
            <a:pPr fontAlgn="base"/>
            <a:r>
              <a:rPr lang="nl-NL" sz="2000" dirty="0"/>
              <a:t>Het BGP Cybersecurity versterkt de soevereine cyberveiligheid met kennis en innovatie, waarmee ook het verdienvermogen van Nederland toeneemt.  </a:t>
            </a:r>
            <a:endParaRPr lang="nl-NL" sz="2000" dirty="0">
              <a:cs typeface="Calibri"/>
            </a:endParaRPr>
          </a:p>
          <a:p>
            <a:pPr fontAlgn="base"/>
            <a:endParaRPr lang="nl-NL" sz="2000" dirty="0">
              <a:cs typeface="Calibri"/>
            </a:endParaRPr>
          </a:p>
          <a:p>
            <a:pPr fontAlgn="base"/>
            <a:r>
              <a:rPr lang="nl-NL" sz="2000" b="1" dirty="0"/>
              <a:t>2) Wat doet het programma</a:t>
            </a:r>
            <a:endParaRPr lang="nl-NL" sz="2000" b="1">
              <a:cs typeface="Calibri"/>
            </a:endParaRPr>
          </a:p>
          <a:p>
            <a:pPr fontAlgn="base"/>
            <a:r>
              <a:rPr lang="nl-NL" sz="2000" dirty="0"/>
              <a:t>Het BGP Cybersecurity pakt de cyberveiligheidsvraagstukken op die voortkomen uit grote maatschappelijke transities en organiseert hiertoe efficiënte ketens van samenwerking. </a:t>
            </a:r>
            <a:endParaRPr lang="nl-NL" sz="2000" dirty="0">
              <a:cs typeface="Calibri"/>
            </a:endParaRPr>
          </a:p>
          <a:p>
            <a:pPr fontAlgn="base"/>
            <a:endParaRPr lang="nl-NL" sz="2800"/>
          </a:p>
          <a:p>
            <a:pPr fontAlgn="base"/>
            <a:endParaRPr lang="nl-NL"/>
          </a:p>
        </p:txBody>
      </p:sp>
    </p:spTree>
    <p:extLst>
      <p:ext uri="{BB962C8B-B14F-4D97-AF65-F5344CB8AC3E}">
        <p14:creationId xmlns:p14="http://schemas.microsoft.com/office/powerpoint/2010/main" val="16808003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057AEFF4-64D7-5F47-B83C-3B09719CE39C}"/>
              </a:ext>
            </a:extLst>
          </p:cNvPr>
          <p:cNvPicPr>
            <a:picLocks noChangeAspect="1"/>
          </p:cNvPicPr>
          <p:nvPr/>
        </p:nvPicPr>
        <p:blipFill>
          <a:blip r:embed="rId3"/>
          <a:stretch>
            <a:fillRect/>
          </a:stretch>
        </p:blipFill>
        <p:spPr>
          <a:xfrm>
            <a:off x="6101521" y="2462696"/>
            <a:ext cx="6092425" cy="3429437"/>
          </a:xfrm>
          <a:prstGeom prst="rect">
            <a:avLst/>
          </a:prstGeom>
        </p:spPr>
      </p:pic>
      <p:sp>
        <p:nvSpPr>
          <p:cNvPr id="4" name="Tekstvak 3">
            <a:extLst>
              <a:ext uri="{FF2B5EF4-FFF2-40B4-BE49-F238E27FC236}">
                <a16:creationId xmlns:a16="http://schemas.microsoft.com/office/drawing/2014/main" id="{DFAC8659-39D5-9047-A336-A31BD0CD83E3}"/>
              </a:ext>
            </a:extLst>
          </p:cNvPr>
          <p:cNvSpPr txBox="1"/>
          <p:nvPr/>
        </p:nvSpPr>
        <p:spPr>
          <a:xfrm>
            <a:off x="1200150" y="1200150"/>
            <a:ext cx="9163050" cy="523220"/>
          </a:xfrm>
          <a:prstGeom prst="rect">
            <a:avLst/>
          </a:prstGeom>
          <a:noFill/>
        </p:spPr>
        <p:txBody>
          <a:bodyPr wrap="square" rtlCol="0">
            <a:spAutoFit/>
          </a:bodyPr>
          <a:lstStyle/>
          <a:p>
            <a:r>
              <a:rPr lang="nl-NL" sz="2800" b="1">
                <a:solidFill>
                  <a:srgbClr val="000000"/>
                </a:solidFill>
              </a:rPr>
              <a:t>Beeldmateriaal</a:t>
            </a:r>
          </a:p>
        </p:txBody>
      </p:sp>
      <p:pic>
        <p:nvPicPr>
          <p:cNvPr id="5" name="Afbeelding 4">
            <a:extLst>
              <a:ext uri="{FF2B5EF4-FFF2-40B4-BE49-F238E27FC236}">
                <a16:creationId xmlns:a16="http://schemas.microsoft.com/office/drawing/2014/main" id="{484FF637-B65C-9E4F-9457-74E310F76466}"/>
              </a:ext>
            </a:extLst>
          </p:cNvPr>
          <p:cNvPicPr>
            <a:picLocks noChangeAspect="1"/>
          </p:cNvPicPr>
          <p:nvPr/>
        </p:nvPicPr>
        <p:blipFill>
          <a:blip r:embed="rId4"/>
          <a:stretch>
            <a:fillRect/>
          </a:stretch>
        </p:blipFill>
        <p:spPr>
          <a:xfrm>
            <a:off x="0" y="2461230"/>
            <a:ext cx="6092941" cy="3435987"/>
          </a:xfrm>
          <a:prstGeom prst="rect">
            <a:avLst/>
          </a:prstGeom>
        </p:spPr>
      </p:pic>
      <p:sp>
        <p:nvSpPr>
          <p:cNvPr id="2" name="Tekstvak 1">
            <a:extLst>
              <a:ext uri="{FF2B5EF4-FFF2-40B4-BE49-F238E27FC236}">
                <a16:creationId xmlns:a16="http://schemas.microsoft.com/office/drawing/2014/main" id="{28427120-AB0E-9C2F-A9C6-1397F00E8BCB}"/>
              </a:ext>
            </a:extLst>
          </p:cNvPr>
          <p:cNvSpPr txBox="1"/>
          <p:nvPr/>
        </p:nvSpPr>
        <p:spPr>
          <a:xfrm>
            <a:off x="1201530" y="1643585"/>
            <a:ext cx="463163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i="1"/>
              <a:t>Deze beelden zijn rechtenvrij te gebruiken</a:t>
            </a:r>
            <a:endParaRPr lang="nl-NL" i="1">
              <a:ea typeface="Calibri"/>
              <a:cs typeface="Calibri"/>
            </a:endParaRPr>
          </a:p>
        </p:txBody>
      </p:sp>
    </p:spTree>
    <p:extLst>
      <p:ext uri="{BB962C8B-B14F-4D97-AF65-F5344CB8AC3E}">
        <p14:creationId xmlns:p14="http://schemas.microsoft.com/office/powerpoint/2010/main" val="6612883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vak 9">
            <a:extLst>
              <a:ext uri="{FF2B5EF4-FFF2-40B4-BE49-F238E27FC236}">
                <a16:creationId xmlns:a16="http://schemas.microsoft.com/office/drawing/2014/main" id="{0706AC8B-5CEC-C847-A5E9-1E06C92976B4}"/>
              </a:ext>
            </a:extLst>
          </p:cNvPr>
          <p:cNvSpPr txBox="1"/>
          <p:nvPr/>
        </p:nvSpPr>
        <p:spPr>
          <a:xfrm>
            <a:off x="754100" y="486472"/>
            <a:ext cx="10479001" cy="6494085"/>
          </a:xfrm>
          <a:prstGeom prst="rect">
            <a:avLst/>
          </a:prstGeom>
          <a:noFill/>
        </p:spPr>
        <p:txBody>
          <a:bodyPr wrap="square" lIns="91440" tIns="45720" rIns="91440" bIns="45720" rtlCol="0" anchor="t">
            <a:spAutoFit/>
          </a:bodyPr>
          <a:lstStyle/>
          <a:p>
            <a:r>
              <a:rPr lang="nl-NL" sz="2800" b="1" dirty="0"/>
              <a:t>Toelichting</a:t>
            </a:r>
            <a:endParaRPr lang="nl-NL" dirty="0"/>
          </a:p>
          <a:p>
            <a:pPr fontAlgn="base"/>
            <a:endParaRPr lang="nl-NL" sz="1400"/>
          </a:p>
          <a:p>
            <a:r>
              <a:rPr lang="nl-NL" sz="1600" dirty="0">
                <a:ea typeface="+mn-lt"/>
                <a:cs typeface="+mn-lt"/>
              </a:rPr>
              <a:t>Topsector ICT en </a:t>
            </a:r>
            <a:r>
              <a:rPr lang="nl-NL" sz="1600" dirty="0" err="1">
                <a:ea typeface="+mn-lt"/>
                <a:cs typeface="+mn-lt"/>
              </a:rPr>
              <a:t>dcypher</a:t>
            </a:r>
            <a:r>
              <a:rPr lang="nl-NL" sz="1600" dirty="0">
                <a:ea typeface="+mn-lt"/>
                <a:cs typeface="+mn-lt"/>
              </a:rPr>
              <a:t> zijn trekker van het BGP Cybersecurity, geïnitieerd vanuit de KIA Sleuteltechnologieën. Voor het eerst werken alle 10 Topsectoren samen en dragen bij aan cybersecuritykennis en -innovatie ten behoeve van de grote maatschappelijke transities waar we voor staan. Digitale weerbaarheid, strategische autonomie en het verhogen van het economisch verdienvermogen zijn leidend voor het BGP Cybersecurity.</a:t>
            </a:r>
          </a:p>
          <a:p>
            <a:endParaRPr lang="nl-NL" sz="1600" dirty="0">
              <a:ea typeface="+mn-lt"/>
              <a:cs typeface="+mn-lt"/>
            </a:endParaRPr>
          </a:p>
          <a:p>
            <a:r>
              <a:rPr lang="nl-NL" sz="1600" dirty="0">
                <a:ea typeface="+mn-lt"/>
                <a:cs typeface="+mn-lt"/>
              </a:rPr>
              <a:t>Cybersecurity is in toenemende mate </a:t>
            </a:r>
            <a:r>
              <a:rPr lang="nl-NL" sz="1600" dirty="0" err="1">
                <a:ea typeface="+mn-lt"/>
                <a:cs typeface="+mn-lt"/>
              </a:rPr>
              <a:t>randvoorwaardelijk</a:t>
            </a:r>
            <a:r>
              <a:rPr lang="nl-NL" sz="1600" dirty="0">
                <a:ea typeface="+mn-lt"/>
                <a:cs typeface="+mn-lt"/>
              </a:rPr>
              <a:t> voor het veilig en toekomstbestendig functioneren van de Nederlandse economie die in rap tempo digitaliseert. Economische groei kan alleen digitaal veilig plaatsvinden. </a:t>
            </a:r>
          </a:p>
          <a:p>
            <a:endParaRPr lang="nl-NL" sz="1600" dirty="0">
              <a:ea typeface="+mn-lt"/>
              <a:cs typeface="+mn-lt"/>
            </a:endParaRPr>
          </a:p>
          <a:p>
            <a:r>
              <a:rPr lang="nl-NL" sz="1600" b="1" dirty="0">
                <a:ea typeface="+mn-lt"/>
                <a:cs typeface="+mn-lt"/>
              </a:rPr>
              <a:t>Inhoudelijke thema’s</a:t>
            </a:r>
            <a:endParaRPr lang="nl-NL" sz="1600" dirty="0">
              <a:ea typeface="+mn-lt"/>
              <a:cs typeface="+mn-lt"/>
            </a:endParaRPr>
          </a:p>
          <a:p>
            <a:r>
              <a:rPr lang="nl-NL" sz="1600" dirty="0">
                <a:ea typeface="+mn-lt"/>
                <a:cs typeface="+mn-lt"/>
              </a:rPr>
              <a:t>Op 7 thema’s worden concrete programma’s van publiek-private samenwerking gevormd. Vaak wordt technologie ontwikkeld zonder te weten waarvoor het gebruikt gaat worden, in dit geval echter wordt er vraag gestuurd gewerkt. De thema’s zijn door de Topsectoren gekozen, gebaseerd op de cybersecurity-behoeftes van organisaties en bedrijven van minimaal 2 topsectoren. </a:t>
            </a:r>
          </a:p>
          <a:p>
            <a:endParaRPr lang="nl-NL" sz="1600" dirty="0">
              <a:ea typeface="+mn-lt"/>
              <a:cs typeface="+mn-lt"/>
            </a:endParaRPr>
          </a:p>
          <a:p>
            <a:r>
              <a:rPr lang="nl-NL" sz="1600" dirty="0">
                <a:ea typeface="+mn-lt"/>
                <a:cs typeface="+mn-lt"/>
              </a:rPr>
              <a:t>Met deze stappen verhoogt de digitale veiligheid in alle topsectoren en daarmee het duurzame economisch verdienvermogen van die tien sectoren. Het zijn juist deze sectoren die internationaal gezien een uitstekende reputatie en uitgangspositie hebben om innovaties te ontwikkelen voor de maatschappelijke transities. Vandaar dat zij ooit als topsectoren zijn geoormerkt. De verwachting bestaat dat uit het BGP Cybersecurity eveneens exporteerbare technologie zal voortkomen. </a:t>
            </a:r>
          </a:p>
          <a:p>
            <a:endParaRPr lang="nl-NL" sz="1400" dirty="0">
              <a:ea typeface="+mn-lt"/>
              <a:cs typeface="+mn-lt"/>
            </a:endParaRPr>
          </a:p>
          <a:p>
            <a:endParaRPr lang="nl-NL" sz="1400" dirty="0">
              <a:ea typeface="+mn-lt"/>
              <a:cs typeface="+mn-lt"/>
            </a:endParaRPr>
          </a:p>
          <a:p>
            <a:endParaRPr lang="nl-NL" sz="1400" dirty="0">
              <a:ea typeface="+mn-lt"/>
              <a:cs typeface="+mn-lt"/>
            </a:endParaRPr>
          </a:p>
          <a:p>
            <a:endParaRPr lang="nl-NL" sz="1400" dirty="0">
              <a:ea typeface="+mn-lt"/>
              <a:cs typeface="+mn-lt"/>
            </a:endParaRPr>
          </a:p>
          <a:p>
            <a:endParaRPr lang="nl-NL" sz="1400" dirty="0">
              <a:cs typeface="Calibri"/>
            </a:endParaRPr>
          </a:p>
        </p:txBody>
      </p:sp>
    </p:spTree>
    <p:extLst>
      <p:ext uri="{BB962C8B-B14F-4D97-AF65-F5344CB8AC3E}">
        <p14:creationId xmlns:p14="http://schemas.microsoft.com/office/powerpoint/2010/main" val="10410129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vak 9">
            <a:extLst>
              <a:ext uri="{FF2B5EF4-FFF2-40B4-BE49-F238E27FC236}">
                <a16:creationId xmlns:a16="http://schemas.microsoft.com/office/drawing/2014/main" id="{0706AC8B-5CEC-C847-A5E9-1E06C92976B4}"/>
              </a:ext>
            </a:extLst>
          </p:cNvPr>
          <p:cNvSpPr txBox="1"/>
          <p:nvPr/>
        </p:nvSpPr>
        <p:spPr>
          <a:xfrm>
            <a:off x="754101" y="486472"/>
            <a:ext cx="10207548" cy="3724096"/>
          </a:xfrm>
          <a:prstGeom prst="rect">
            <a:avLst/>
          </a:prstGeom>
          <a:noFill/>
        </p:spPr>
        <p:txBody>
          <a:bodyPr wrap="square" lIns="91440" tIns="45720" rIns="91440" bIns="45720" rtlCol="0" anchor="t">
            <a:spAutoFit/>
          </a:bodyPr>
          <a:lstStyle/>
          <a:p>
            <a:r>
              <a:rPr lang="nl-NL" sz="1600" b="1" dirty="0">
                <a:ea typeface="+mn-lt"/>
                <a:cs typeface="+mn-lt"/>
              </a:rPr>
              <a:t>Samenwerking in de hele keten</a:t>
            </a:r>
            <a:endParaRPr lang="nl-NL" sz="1600" dirty="0">
              <a:ea typeface="+mn-lt"/>
              <a:cs typeface="+mn-lt"/>
            </a:endParaRPr>
          </a:p>
          <a:p>
            <a:r>
              <a:rPr lang="nl-NL" sz="1600" dirty="0">
                <a:ea typeface="+mn-lt"/>
                <a:cs typeface="+mn-lt"/>
              </a:rPr>
              <a:t>De samenwerking die via het BGP Cybersecurity vorm krijgt, richt zich erop de wereldwijd schaarse cybersecurityexpertise effectief in te zetten. De complexiteit van digitalisering en de impact ervan maken het noodzakelijk dat multidisciplinair, </a:t>
            </a:r>
            <a:r>
              <a:rPr lang="nl-NL" sz="1600" dirty="0" err="1">
                <a:ea typeface="+mn-lt"/>
                <a:cs typeface="+mn-lt"/>
              </a:rPr>
              <a:t>sectoroverstijgend</a:t>
            </a:r>
            <a:r>
              <a:rPr lang="nl-NL" sz="1600" dirty="0">
                <a:ea typeface="+mn-lt"/>
                <a:cs typeface="+mn-lt"/>
              </a:rPr>
              <a:t> en in de hele innovatieketen wordt samengewerkt. De massa die ontstaat door deze samenwerking zorgt voor tempo in de ontwikkeling van innovaties waarvan al vaststaat dat er in de markt behoefte aan is. Hiermee wordt versnippering van cybersecuritykennis voorkomen. </a:t>
            </a:r>
            <a:endParaRPr lang="en-US" sz="1600" dirty="0">
              <a:ea typeface="+mn-lt"/>
              <a:cs typeface="+mn-lt"/>
            </a:endParaRPr>
          </a:p>
          <a:p>
            <a:endParaRPr lang="nl-NL" sz="1600" dirty="0">
              <a:ea typeface="+mn-lt"/>
              <a:cs typeface="+mn-lt"/>
            </a:endParaRPr>
          </a:p>
          <a:p>
            <a:r>
              <a:rPr lang="nl-NL" sz="1600" dirty="0">
                <a:ea typeface="+mn-lt"/>
                <a:cs typeface="+mn-lt"/>
              </a:rPr>
              <a:t>Het BGP Cybersecurity betrekt de hele innovatieketen: wetenschappelijk en toegepast wetenschappelijk onderzoek, het cybersecurity bedrijfsleven, de industrie die cybersecuritytoepassingen in producten verwerkt én de private en publieke eindgebruikers. Naast projecten die concreet naar oplossingen toewerken, worden er ook NWO-calls geïnitieerd ter bevordering van het wetenschappelijk onderzoek van cybersecurity binnen de thema’s. </a:t>
            </a:r>
            <a:endParaRPr lang="nl-NL" sz="1600"/>
          </a:p>
          <a:p>
            <a:endParaRPr lang="nl-NL" sz="1400" dirty="0">
              <a:ea typeface="+mn-lt"/>
              <a:cs typeface="+mn-lt"/>
            </a:endParaRPr>
          </a:p>
          <a:p>
            <a:endParaRPr lang="nl-NL" sz="1400" dirty="0">
              <a:ea typeface="+mn-lt"/>
              <a:cs typeface="+mn-lt"/>
            </a:endParaRPr>
          </a:p>
          <a:p>
            <a:endParaRPr lang="nl-NL" sz="1400" dirty="0">
              <a:ea typeface="+mn-lt"/>
              <a:cs typeface="+mn-lt"/>
            </a:endParaRPr>
          </a:p>
          <a:p>
            <a:endParaRPr lang="nl-NL"/>
          </a:p>
        </p:txBody>
      </p:sp>
    </p:spTree>
    <p:extLst>
      <p:ext uri="{BB962C8B-B14F-4D97-AF65-F5344CB8AC3E}">
        <p14:creationId xmlns:p14="http://schemas.microsoft.com/office/powerpoint/2010/main" val="16478207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vak 9">
            <a:extLst>
              <a:ext uri="{FF2B5EF4-FFF2-40B4-BE49-F238E27FC236}">
                <a16:creationId xmlns:a16="http://schemas.microsoft.com/office/drawing/2014/main" id="{0706AC8B-5CEC-C847-A5E9-1E06C92976B4}"/>
              </a:ext>
            </a:extLst>
          </p:cNvPr>
          <p:cNvSpPr txBox="1"/>
          <p:nvPr/>
        </p:nvSpPr>
        <p:spPr>
          <a:xfrm>
            <a:off x="754101" y="486472"/>
            <a:ext cx="10207548" cy="7263527"/>
          </a:xfrm>
          <a:prstGeom prst="rect">
            <a:avLst/>
          </a:prstGeom>
          <a:noFill/>
        </p:spPr>
        <p:txBody>
          <a:bodyPr wrap="square" lIns="91440" tIns="45720" rIns="91440" bIns="45720" rtlCol="0" anchor="t">
            <a:spAutoFit/>
          </a:bodyPr>
          <a:lstStyle/>
          <a:p>
            <a:r>
              <a:rPr lang="nl-NL" sz="2800" b="1" dirty="0">
                <a:ea typeface="+mn-lt"/>
                <a:cs typeface="+mn-lt"/>
              </a:rPr>
              <a:t>Thema’s</a:t>
            </a:r>
            <a:endParaRPr lang="nl-NL" sz="2800" dirty="0">
              <a:ea typeface="+mn-lt"/>
              <a:cs typeface="+mn-lt"/>
            </a:endParaRPr>
          </a:p>
          <a:p>
            <a:r>
              <a:rPr lang="nl-NL" sz="1400" dirty="0">
                <a:ea typeface="+mn-lt"/>
                <a:cs typeface="+mn-lt"/>
              </a:rPr>
              <a:t>De Topsectoren hebben 7 thema’s geselecteerd waar concrete programma’s van publiek-private samenwerkingen op worden gevormd. Het BGP Cybersecurity werkt vraag gestuurd om te bepalen welke technologie moet worden ontwikkeld. De thema’s zijn daarom gebaseerd op de behoeftes van de achterban van minimaal 2 topsectoren. </a:t>
            </a:r>
            <a:r>
              <a:rPr lang="en-US" sz="1400" dirty="0">
                <a:ea typeface="+mn-lt"/>
                <a:cs typeface="+mn-lt"/>
              </a:rPr>
              <a:t>De </a:t>
            </a:r>
            <a:r>
              <a:rPr lang="en-US" sz="1400" dirty="0" err="1">
                <a:ea typeface="+mn-lt"/>
                <a:cs typeface="+mn-lt"/>
              </a:rPr>
              <a:t>thema’s</a:t>
            </a:r>
            <a:r>
              <a:rPr lang="en-US" sz="1400" dirty="0">
                <a:ea typeface="+mn-lt"/>
                <a:cs typeface="+mn-lt"/>
              </a:rPr>
              <a:t> </a:t>
            </a:r>
            <a:r>
              <a:rPr lang="en-US" sz="1400" dirty="0" err="1">
                <a:ea typeface="+mn-lt"/>
                <a:cs typeface="+mn-lt"/>
              </a:rPr>
              <a:t>zijn</a:t>
            </a:r>
            <a:r>
              <a:rPr lang="en-US" sz="1400" dirty="0">
                <a:ea typeface="+mn-lt"/>
                <a:cs typeface="+mn-lt"/>
              </a:rPr>
              <a:t>: </a:t>
            </a:r>
            <a:endParaRPr lang="nl-NL" sz="1400" dirty="0">
              <a:ea typeface="+mn-lt"/>
              <a:cs typeface="+mn-lt"/>
            </a:endParaRPr>
          </a:p>
          <a:p>
            <a:endParaRPr lang="nl-NL" sz="1400" dirty="0">
              <a:ea typeface="+mn-lt"/>
              <a:cs typeface="+mn-lt"/>
            </a:endParaRPr>
          </a:p>
          <a:p>
            <a:r>
              <a:rPr lang="en-US" sz="1400" dirty="0">
                <a:ea typeface="+mn-lt"/>
                <a:cs typeface="+mn-lt"/>
              </a:rPr>
              <a:t>1) Security by design </a:t>
            </a:r>
          </a:p>
          <a:p>
            <a:r>
              <a:rPr lang="nl-NL" sz="1400" dirty="0">
                <a:ea typeface="+mn-lt"/>
                <a:cs typeface="+mn-lt"/>
              </a:rPr>
              <a:t>Topsectoren hebben behoefte aan een afsprakenstelsel van minimale eisen aan hard- en software en de werking ervan (denk aan identificatie, authenticatie en autorisatie van datastromen) zodat processen en apparaten veiliger worden en de uitval ervan minder schade teweegbrengt. </a:t>
            </a:r>
            <a:r>
              <a:rPr lang="nl-NL" sz="1400" dirty="0" err="1">
                <a:ea typeface="+mn-lt"/>
                <a:cs typeface="+mn-lt"/>
              </a:rPr>
              <a:t>Governance</a:t>
            </a:r>
            <a:r>
              <a:rPr lang="nl-NL" sz="1400" dirty="0">
                <a:ea typeface="+mn-lt"/>
                <a:cs typeface="+mn-lt"/>
              </a:rPr>
              <a:t> binnen en tussen organisaties hoort bij dit vraagstuk: de toepassing en borging van de normen en afspraken gedurende de levenscyclus van systemen en de bijbehorende fysieke platforms.</a:t>
            </a:r>
            <a:endParaRPr lang="nl-NL"/>
          </a:p>
          <a:p>
            <a:endParaRPr lang="nl-NL" sz="1400" dirty="0">
              <a:ea typeface="+mn-lt"/>
              <a:cs typeface="+mn-lt"/>
            </a:endParaRPr>
          </a:p>
          <a:p>
            <a:r>
              <a:rPr lang="nl-NL" sz="1400" dirty="0">
                <a:ea typeface="+mn-lt"/>
                <a:cs typeface="+mn-lt"/>
              </a:rPr>
              <a:t>2) Veilig </a:t>
            </a:r>
            <a:r>
              <a:rPr lang="nl-NL" sz="1400" dirty="0" err="1">
                <a:ea typeface="+mn-lt"/>
                <a:cs typeface="+mn-lt"/>
              </a:rPr>
              <a:t>datagedreven</a:t>
            </a:r>
            <a:r>
              <a:rPr lang="nl-NL" sz="1400" dirty="0">
                <a:ea typeface="+mn-lt"/>
                <a:cs typeface="+mn-lt"/>
              </a:rPr>
              <a:t> werken </a:t>
            </a:r>
          </a:p>
          <a:p>
            <a:r>
              <a:rPr lang="nl-NL" sz="1400" dirty="0">
                <a:ea typeface="+mn-lt"/>
                <a:cs typeface="+mn-lt"/>
              </a:rPr>
              <a:t>De maatschappelijke transities van de Topsectoren worden vaak ondersteund door het gebruik van data </a:t>
            </a:r>
            <a:r>
              <a:rPr lang="nl-NL" sz="1400" dirty="0" err="1">
                <a:ea typeface="+mn-lt"/>
                <a:cs typeface="+mn-lt"/>
              </a:rPr>
              <a:t>science</a:t>
            </a:r>
            <a:r>
              <a:rPr lang="nl-NL" sz="1400" dirty="0">
                <a:ea typeface="+mn-lt"/>
                <a:cs typeface="+mn-lt"/>
              </a:rPr>
              <a:t> en AI, waarbij data centraal staat. Er zijn nieuwe oplossingen nodig om veilig data uit te wisselen en verwerken. Kennis- en innovatievragen over het gebruik, de totstandkoming ervan en de mogelijke risico’s spelen in vrijwel alle Topsectoren. Ook spelen juridische en ethische vraagstukken een rol in de maatschappelijke uitdagingen van de Topsectoren. </a:t>
            </a:r>
          </a:p>
          <a:p>
            <a:endParaRPr lang="nl-NL" sz="1400" dirty="0">
              <a:ea typeface="+mn-lt"/>
              <a:cs typeface="+mn-lt"/>
            </a:endParaRPr>
          </a:p>
          <a:p>
            <a:r>
              <a:rPr lang="nl-NL" sz="1400" dirty="0">
                <a:ea typeface="+mn-lt"/>
                <a:cs typeface="+mn-lt"/>
              </a:rPr>
              <a:t>3) Veilige connectiviteit </a:t>
            </a:r>
          </a:p>
          <a:p>
            <a:r>
              <a:rPr lang="nl-NL" sz="1400" dirty="0">
                <a:ea typeface="+mn-lt"/>
                <a:cs typeface="+mn-lt"/>
              </a:rPr>
              <a:t>Een toekomstbestendig innoverend Nederland is afhankelijk van een veilige digitale infrastructuur; draadloze en bekabelde verbindingen en de protocollen en standaarden die de functionaliteit en veiligheid van verbindingen waarborgen. De vraag naar (veilige) connectiviteit blijft in alle Topsectoren groeien, mede door de aanstaande breed uit te rollen technieken zoals 5G en 6G. Beveiliging van de fysieke infrastructuur en het afsprakenstelsel spelen daarin een cruciale rol. </a:t>
            </a:r>
          </a:p>
          <a:p>
            <a:endParaRPr lang="nl-NL" sz="1400" dirty="0">
              <a:ea typeface="+mn-lt"/>
              <a:cs typeface="+mn-lt"/>
            </a:endParaRPr>
          </a:p>
          <a:p>
            <a:r>
              <a:rPr lang="nl-NL" sz="1400" dirty="0">
                <a:ea typeface="+mn-lt"/>
                <a:cs typeface="+mn-lt"/>
              </a:rPr>
              <a:t>4) OT/IT security </a:t>
            </a:r>
          </a:p>
          <a:p>
            <a:r>
              <a:rPr lang="nl-NL" sz="1400" dirty="0">
                <a:ea typeface="+mn-lt"/>
                <a:cs typeface="+mn-lt"/>
              </a:rPr>
              <a:t>De verwevenheid van ICT en OT (</a:t>
            </a:r>
            <a:r>
              <a:rPr lang="nl-NL" sz="1400" dirty="0" err="1">
                <a:ea typeface="+mn-lt"/>
                <a:cs typeface="+mn-lt"/>
              </a:rPr>
              <a:t>Operational</a:t>
            </a:r>
            <a:r>
              <a:rPr lang="nl-NL" sz="1400" dirty="0">
                <a:ea typeface="+mn-lt"/>
                <a:cs typeface="+mn-lt"/>
              </a:rPr>
              <a:t> Technology) neemt toe bij kritische (productie)processen. Apparaten en systemen praten met elkaar, lezen sensoren uit en worden veelal door externen onderhouden en gemonitord vanuit het oogpunt van efficiëntie en functionaliteit. In alle Topsectoren heeft men onvoldoende grip op de risico’s en dreigingen die deze integratie oplevert. Daarnaast is er onvoldoende begrip van beschikbare beheersmaatregelen en inzicht in te ontwikkelen beheersmaatregelen. </a:t>
            </a:r>
          </a:p>
          <a:p>
            <a:endParaRPr lang="nl-NL" sz="1400" dirty="0">
              <a:ea typeface="+mn-lt"/>
              <a:cs typeface="+mn-lt"/>
            </a:endParaRPr>
          </a:p>
          <a:p>
            <a:endParaRPr lang="nl-NL" sz="1400" dirty="0">
              <a:ea typeface="+mn-lt"/>
              <a:cs typeface="+mn-lt"/>
            </a:endParaRPr>
          </a:p>
          <a:p>
            <a:endParaRPr lang="nl-NL" sz="1400" dirty="0">
              <a:ea typeface="+mn-lt"/>
              <a:cs typeface="+mn-lt"/>
            </a:endParaRPr>
          </a:p>
          <a:p>
            <a:endParaRPr lang="nl-NL"/>
          </a:p>
        </p:txBody>
      </p:sp>
    </p:spTree>
    <p:extLst>
      <p:ext uri="{BB962C8B-B14F-4D97-AF65-F5344CB8AC3E}">
        <p14:creationId xmlns:p14="http://schemas.microsoft.com/office/powerpoint/2010/main" val="32301222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vak 9">
            <a:extLst>
              <a:ext uri="{FF2B5EF4-FFF2-40B4-BE49-F238E27FC236}">
                <a16:creationId xmlns:a16="http://schemas.microsoft.com/office/drawing/2014/main" id="{0706AC8B-5CEC-C847-A5E9-1E06C92976B4}"/>
              </a:ext>
            </a:extLst>
          </p:cNvPr>
          <p:cNvSpPr txBox="1"/>
          <p:nvPr/>
        </p:nvSpPr>
        <p:spPr>
          <a:xfrm>
            <a:off x="754101" y="486472"/>
            <a:ext cx="10207548" cy="6401753"/>
          </a:xfrm>
          <a:prstGeom prst="rect">
            <a:avLst/>
          </a:prstGeom>
          <a:noFill/>
        </p:spPr>
        <p:txBody>
          <a:bodyPr wrap="square" lIns="91440" tIns="45720" rIns="91440" bIns="45720" rtlCol="0" anchor="t">
            <a:spAutoFit/>
          </a:bodyPr>
          <a:lstStyle/>
          <a:p>
            <a:r>
              <a:rPr lang="nl-NL" sz="1400" dirty="0">
                <a:ea typeface="+mn-lt"/>
                <a:cs typeface="+mn-lt"/>
              </a:rPr>
              <a:t>5) Cyberrisicomanagement </a:t>
            </a:r>
            <a:endParaRPr lang="nl-NL" sz="1400" b="1">
              <a:ea typeface="+mn-lt"/>
              <a:cs typeface="+mn-lt"/>
            </a:endParaRPr>
          </a:p>
          <a:p>
            <a:r>
              <a:rPr lang="nl-NL" sz="1400" dirty="0">
                <a:ea typeface="+mn-lt"/>
                <a:cs typeface="+mn-lt"/>
              </a:rPr>
              <a:t>Meerdere Topsectoren hebben behoefte aan innovatie op effectief en adequaat cyberrisicomanagement. Weten welke risico’s van toepassing zijn, vraagt om meer kennis en data over de impact van cybersecurity dreigingen, de beschikbare maatregelen en ketenafhankelijkheden. De hoge dynamiek van het digitale domein en de vereiste diepgaande inzichten vragen om nieuwe benaderingen, voor specialisten zowel als voor directie.</a:t>
            </a:r>
            <a:endParaRPr lang="nl-NL"/>
          </a:p>
          <a:p>
            <a:endParaRPr lang="nl-NL" sz="1400" dirty="0">
              <a:ea typeface="+mn-lt"/>
              <a:cs typeface="+mn-lt"/>
            </a:endParaRPr>
          </a:p>
          <a:p>
            <a:r>
              <a:rPr lang="nl-NL" sz="1400" dirty="0">
                <a:ea typeface="+mn-lt"/>
                <a:cs typeface="+mn-lt"/>
              </a:rPr>
              <a:t>6) Systeem- of ketenveiligheid </a:t>
            </a:r>
          </a:p>
          <a:p>
            <a:r>
              <a:rPr lang="nl-NL" sz="1400" dirty="0">
                <a:ea typeface="+mn-lt"/>
                <a:cs typeface="+mn-lt"/>
              </a:rPr>
              <a:t>Cascade-effecten of grote geaccumuleerde schade door cyberaanvallen moeten in en tussen alle Topsectoren worden voorkomen. Dat organisaties specifiek onderdeel zijn van lange en complexe, tijdkritieke </a:t>
            </a:r>
            <a:r>
              <a:rPr lang="nl-NL" sz="1400" dirty="0" err="1">
                <a:ea typeface="+mn-lt"/>
                <a:cs typeface="+mn-lt"/>
              </a:rPr>
              <a:t>supply</a:t>
            </a:r>
            <a:r>
              <a:rPr lang="nl-NL" sz="1400" dirty="0">
                <a:ea typeface="+mn-lt"/>
                <a:cs typeface="+mn-lt"/>
              </a:rPr>
              <a:t> </a:t>
            </a:r>
            <a:r>
              <a:rPr lang="nl-NL" sz="1400" dirty="0" err="1">
                <a:ea typeface="+mn-lt"/>
                <a:cs typeface="+mn-lt"/>
              </a:rPr>
              <a:t>chains</a:t>
            </a:r>
            <a:r>
              <a:rPr lang="nl-NL" sz="1400" dirty="0">
                <a:ea typeface="+mn-lt"/>
                <a:cs typeface="+mn-lt"/>
              </a:rPr>
              <a:t> heeft geleid tot een nog steeds groeiende digitale verbondenheid van organisaties. Er is aanvullende kennis nodig om de cyberrisico’s hiervan inzichtelijker te maken en te mitigeren. Een ander soort risico betreft digitale componenten die in de keten worden geassembleerd in een groter product, zoals software die onderdeel is van een groter softwarepakket of een fysiek apparaat. </a:t>
            </a:r>
          </a:p>
          <a:p>
            <a:r>
              <a:rPr lang="nl-NL" sz="1400" dirty="0">
                <a:ea typeface="+mn-lt"/>
                <a:cs typeface="+mn-lt"/>
              </a:rPr>
              <a:t> </a:t>
            </a:r>
          </a:p>
          <a:p>
            <a:r>
              <a:rPr lang="nl-NL" sz="1400" dirty="0">
                <a:ea typeface="+mn-lt"/>
                <a:cs typeface="+mn-lt"/>
              </a:rPr>
              <a:t>7) Awareness, kennis en vaardigheden </a:t>
            </a:r>
          </a:p>
          <a:p>
            <a:r>
              <a:rPr lang="nl-NL" sz="1400" dirty="0">
                <a:ea typeface="+mn-lt"/>
                <a:cs typeface="+mn-lt"/>
              </a:rPr>
              <a:t>Organisaties hebben het onderwerp cybersecurity niet altijd voldoende op de agenda staan. Er zijn andere prioriteiten, een toenemende stroom regelgeving, de vertaling van technische cyberproblemen naar de bestuurstafel is moeilijk en het ontbreekt vaak aan handzame oplossingen. In het dagelijks werk is het voor medewerkers lastig zich in alle gevallen digitaal veilig te gedragen, bijvoorbeeld door gebrek aan risicobewustzijn. Ook is er tekort aan cybersecurityspecialisten. </a:t>
            </a:r>
          </a:p>
          <a:p>
            <a:endParaRPr lang="nl-NL" sz="1400" dirty="0">
              <a:ea typeface="+mn-lt"/>
              <a:cs typeface="+mn-lt"/>
            </a:endParaRPr>
          </a:p>
          <a:p>
            <a:r>
              <a:rPr lang="nl-NL" sz="1400" dirty="0">
                <a:ea typeface="+mn-lt"/>
                <a:cs typeface="+mn-lt"/>
              </a:rPr>
              <a:t>Op elk van de bovenbeschreven thema’s worden één of meerdere werkgroepen gevormd, die </a:t>
            </a:r>
            <a:r>
              <a:rPr lang="nl-NL" sz="1400" dirty="0" err="1">
                <a:ea typeface="+mn-lt"/>
                <a:cs typeface="+mn-lt"/>
              </a:rPr>
              <a:t>use</a:t>
            </a:r>
            <a:r>
              <a:rPr lang="nl-NL" sz="1400" dirty="0">
                <a:ea typeface="+mn-lt"/>
                <a:cs typeface="+mn-lt"/>
              </a:rPr>
              <a:t> cases uitwerken (vraag, uitdaging of probleem). Daarbij worden partijen betrokken die investeren in een oplossing met kennis en/of (financiële) middelen. </a:t>
            </a:r>
          </a:p>
          <a:p>
            <a:endParaRPr lang="nl-NL" sz="1400" dirty="0">
              <a:ea typeface="+mn-lt"/>
              <a:cs typeface="+mn-lt"/>
            </a:endParaRPr>
          </a:p>
          <a:p>
            <a:r>
              <a:rPr lang="nl-NL" sz="1400" dirty="0">
                <a:ea typeface="+mn-lt"/>
                <a:cs typeface="+mn-lt"/>
              </a:rPr>
              <a:t>Wilt u bijdragen aan het BGP Cybersecurity en op de hoogte worden gehouden van bijeenkomsten, calls en vorderingen, schrijft u zich dan in op de nieuwsbrief BGP Cybersecurity [link volgt] die vanaf mei tweemaandelijks zal worden verstuurd. </a:t>
            </a:r>
          </a:p>
          <a:p>
            <a:endParaRPr lang="nl-NL" sz="1400" dirty="0">
              <a:ea typeface="+mn-lt"/>
              <a:cs typeface="+mn-lt"/>
            </a:endParaRPr>
          </a:p>
          <a:p>
            <a:endParaRPr lang="nl-NL" sz="1400" dirty="0">
              <a:ea typeface="+mn-lt"/>
              <a:cs typeface="+mn-lt"/>
            </a:endParaRPr>
          </a:p>
          <a:p>
            <a:endParaRPr lang="nl-NL" sz="1400" dirty="0">
              <a:ea typeface="+mn-lt"/>
              <a:cs typeface="+mn-lt"/>
            </a:endParaRPr>
          </a:p>
          <a:p>
            <a:endParaRPr lang="nl-NL" sz="1400" dirty="0">
              <a:ea typeface="+mn-lt"/>
              <a:cs typeface="+mn-lt"/>
            </a:endParaRPr>
          </a:p>
          <a:p>
            <a:endParaRPr lang="nl-NL"/>
          </a:p>
        </p:txBody>
      </p:sp>
    </p:spTree>
    <p:extLst>
      <p:ext uri="{BB962C8B-B14F-4D97-AF65-F5344CB8AC3E}">
        <p14:creationId xmlns:p14="http://schemas.microsoft.com/office/powerpoint/2010/main" val="3376926742"/>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2127</Words>
  <Application>Microsoft Office PowerPoint</Application>
  <PresentationFormat>Breedbeeld</PresentationFormat>
  <Paragraphs>159</Paragraphs>
  <Slides>13</Slides>
  <Notes>1</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13</vt:i4>
      </vt:variant>
    </vt:vector>
  </HeadingPairs>
  <TitlesOfParts>
    <vt:vector size="17" baseType="lpstr">
      <vt:lpstr>Arial</vt:lpstr>
      <vt:lpstr>Calibri</vt:lpstr>
      <vt:lpstr>Calibri Light</vt:lpstr>
      <vt:lpstr>Kantoorthema</vt:lpstr>
      <vt:lpstr>BGP Cybersecurity</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BPG Cybersecurity</dc:title>
  <dc:creator>Tessa Weber - GreenPePR</dc:creator>
  <cp:lastModifiedBy>Coen Wesselman</cp:lastModifiedBy>
  <cp:revision>120</cp:revision>
  <dcterms:created xsi:type="dcterms:W3CDTF">2022-02-08T13:47:04Z</dcterms:created>
  <dcterms:modified xsi:type="dcterms:W3CDTF">2022-05-06T14:20:05Z</dcterms:modified>
</cp:coreProperties>
</file>